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72" r:id="rId1"/>
  </p:sldMasterIdLst>
  <p:notesMasterIdLst>
    <p:notesMasterId r:id="rId53"/>
  </p:notesMasterIdLst>
  <p:handoutMasterIdLst>
    <p:handoutMasterId r:id="rId54"/>
  </p:handoutMasterIdLst>
  <p:sldIdLst>
    <p:sldId id="257" r:id="rId2"/>
    <p:sldId id="261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316" r:id="rId12"/>
    <p:sldId id="315" r:id="rId13"/>
    <p:sldId id="317" r:id="rId14"/>
    <p:sldId id="270" r:id="rId15"/>
    <p:sldId id="269" r:id="rId16"/>
    <p:sldId id="273" r:id="rId17"/>
    <p:sldId id="271" r:id="rId18"/>
    <p:sldId id="274" r:id="rId19"/>
    <p:sldId id="272" r:id="rId20"/>
    <p:sldId id="275" r:id="rId21"/>
    <p:sldId id="276" r:id="rId22"/>
    <p:sldId id="277" r:id="rId23"/>
    <p:sldId id="282" r:id="rId24"/>
    <p:sldId id="278" r:id="rId25"/>
    <p:sldId id="281" r:id="rId26"/>
    <p:sldId id="279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318" r:id="rId36"/>
    <p:sldId id="313" r:id="rId37"/>
    <p:sldId id="307" r:id="rId38"/>
    <p:sldId id="308" r:id="rId39"/>
    <p:sldId id="309" r:id="rId40"/>
    <p:sldId id="312" r:id="rId41"/>
    <p:sldId id="293" r:id="rId42"/>
    <p:sldId id="292" r:id="rId43"/>
    <p:sldId id="299" r:id="rId44"/>
    <p:sldId id="300" r:id="rId45"/>
    <p:sldId id="301" r:id="rId46"/>
    <p:sldId id="302" r:id="rId47"/>
    <p:sldId id="305" r:id="rId48"/>
    <p:sldId id="311" r:id="rId49"/>
    <p:sldId id="314" r:id="rId50"/>
    <p:sldId id="306" r:id="rId51"/>
    <p:sldId id="258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1" autoAdjust="0"/>
    <p:restoredTop sz="94231" autoAdjust="0"/>
  </p:normalViewPr>
  <p:slideViewPr>
    <p:cSldViewPr snapToGrid="0" snapToObjects="1">
      <p:cViewPr varScale="1">
        <p:scale>
          <a:sx n="59" d="100"/>
          <a:sy n="59" d="100"/>
        </p:scale>
        <p:origin x="1038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74811-3373-3945-85B4-BC44F0E3DD15}" type="datetimeFigureOut">
              <a:rPr lang="en-US" smtClean="0"/>
              <a:pPr/>
              <a:t>2/9/2018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39CB2-F4DC-2345-8818-4B1ED7EE32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291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D12B0-017C-EE42-A261-E4B742435CF7}" type="datetimeFigureOut">
              <a:rPr lang="en-US" smtClean="0"/>
              <a:pPr/>
              <a:t>2/9/2018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52CBF-E50E-8245-BB4C-D07D404C5C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</a:t>
            </a:r>
            <a:r>
              <a:rPr lang="en-US" baseline="0" dirty="0" smtClean="0"/>
              <a:t> a</a:t>
            </a:r>
            <a:r>
              <a:rPr lang="en-US" dirty="0" smtClean="0"/>
              <a:t>pplication</a:t>
            </a:r>
            <a:r>
              <a:rPr lang="en-US" baseline="0" dirty="0" smtClean="0"/>
              <a:t> programs as clients of a subsystem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52CBF-E50E-8245-BB4C-D07D404C5C9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0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Servers implement specific services such as telnet (port 23), FTP (port 21), HTTP (port 80), </a:t>
            </a:r>
            <a:r>
              <a:rPr lang="mr-IN" baseline="0" dirty="0" smtClean="0"/>
              <a:t>…</a:t>
            </a:r>
            <a:r>
              <a:rPr lang="en-US" baseline="0" dirty="0" smtClean="0"/>
              <a:t> on well-known ports</a:t>
            </a:r>
          </a:p>
          <a:p>
            <a:r>
              <a:rPr lang="en-US" baseline="0" dirty="0" smtClean="0"/>
              <a:t>Server accepts a connection from the client socket to complete the connection when the server receives the request</a:t>
            </a:r>
          </a:p>
          <a:p>
            <a:endParaRPr lang="en-US" baseline="0" dirty="0" smtClean="0"/>
          </a:p>
          <a:p>
            <a:r>
              <a:rPr lang="en-US" dirty="0" smtClean="0"/>
              <a:t>Server listens</a:t>
            </a:r>
            <a:r>
              <a:rPr lang="en-US" baseline="0" dirty="0" smtClean="0"/>
              <a:t> to incoming client requests on a specified port</a:t>
            </a:r>
          </a:p>
          <a:p>
            <a:r>
              <a:rPr lang="en-US" baseline="0" dirty="0" smtClean="0"/>
              <a:t>Client process initiates a request for a connection, its host computer assigns a port (arbitrary # greater than 1024)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52CBF-E50E-8245-BB4C-D07D404C5C9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09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the first IPC mechanisms</a:t>
            </a:r>
            <a:r>
              <a:rPr lang="en-US" baseline="0" dirty="0" smtClean="0"/>
              <a:t> in early UNIX systems</a:t>
            </a:r>
          </a:p>
          <a:p>
            <a:r>
              <a:rPr lang="en-US" baseline="0" dirty="0" smtClean="0"/>
              <a:t>Unix treats pipe as a special </a:t>
            </a:r>
            <a:r>
              <a:rPr lang="en-US" baseline="0" dirty="0" err="1" smtClean="0"/>
              <a:t>tpe</a:t>
            </a:r>
            <a:r>
              <a:rPr lang="en-US" baseline="0" dirty="0" smtClean="0"/>
              <a:t> of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52CBF-E50E-8245-BB4C-D07D404C5C9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98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important</a:t>
            </a:r>
            <a:r>
              <a:rPr lang="en-US" baseline="0" dirty="0" smtClean="0"/>
              <a:t> that a process reading from the pipe can detect end-of-file, i.e., read() returns 0, when the writer has closed its end of the pipe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52CBF-E50E-8245-BB4C-D07D404C5C9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48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may run different copies of Word</a:t>
            </a:r>
            <a:r>
              <a:rPr lang="en-US" baseline="0" dirty="0" smtClean="0"/>
              <a:t> program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process includes many things:</a:t>
            </a:r>
          </a:p>
          <a:p>
            <a:pPr marL="17145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address space (defining all the code and data pages)</a:t>
            </a:r>
          </a:p>
          <a:p>
            <a:pPr marL="17145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descriptors of resources allocated (e.g., open files)</a:t>
            </a:r>
          </a:p>
          <a:p>
            <a:pPr marL="17145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 state (PC SP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a new process is costly because of all of the data structures that must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 allocated and initialized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Communicating between processes is costly because most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communication goes through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OS</a:t>
            </a:r>
          </a:p>
          <a:p>
            <a:pPr marL="17145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Inter-Process Communication (IPC)</a:t>
            </a:r>
          </a:p>
          <a:p>
            <a:pPr marL="17145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Overhead of system calls and copying data</a:t>
            </a:r>
          </a:p>
          <a:p>
            <a:pPr marL="0" indent="0">
              <a:buFontTx/>
              <a:buNone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52CBF-E50E-8245-BB4C-D07D404C5C9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31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Multithreading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llows process to be subdivided into different threads of control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thread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smallest schedulable unit in multithreading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process by itself can be viewed a single thread and is traditionally known as a heavy weight process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52CBF-E50E-8245-BB4C-D07D404C5C9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72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parallelism – on dual cores,</a:t>
            </a:r>
            <a:r>
              <a:rPr lang="en-US" baseline="0" dirty="0" smtClean="0"/>
              <a:t> </a:t>
            </a:r>
            <a:r>
              <a:rPr lang="en-US" dirty="0" smtClean="0"/>
              <a:t>thread A running on core 0 sums elements[0]</a:t>
            </a:r>
            <a:r>
              <a:rPr lang="en-US" baseline="0" dirty="0" smtClean="0"/>
              <a:t> … [N/2 – 1] while thread B running on core 1 sums elements[N/2] … [N-1]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Task parallelism – 2 threads, each performs a unique statistical operation on the array of elements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52CBF-E50E-8245-BB4C-D07D404C5C9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84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parallelism – on dual cores,</a:t>
            </a:r>
            <a:r>
              <a:rPr lang="en-US" baseline="0" dirty="0" smtClean="0"/>
              <a:t> </a:t>
            </a:r>
            <a:r>
              <a:rPr lang="en-US" dirty="0" smtClean="0"/>
              <a:t>thread A running on core 0 sums elements[0]</a:t>
            </a:r>
            <a:r>
              <a:rPr lang="en-US" baseline="0" dirty="0" smtClean="0"/>
              <a:t> … [N/2 – 1] while thread B running on core 1 sums elements[N/2] … [N-1]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Task parallelism – 2 threads, each performs a unique statistical operation on the array of elements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52CBF-E50E-8245-BB4C-D07D404C5C9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68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 userDrawn="1"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9A0A12AC-3A3E-9042-8D73-D5A2F5D75827}" type="datetime1">
              <a:rPr lang="en-US" smtClean="0"/>
              <a:t>2/9/2018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csuf-logo-header.png"/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68961" y="463885"/>
            <a:ext cx="2686050" cy="647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>
            <a:xfrm>
              <a:off x="256032" y="237744"/>
              <a:ext cx="8622792" cy="6364224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CAA6-B49D-9F4B-8A9F-13E8EB73F8AD}" type="datetime1">
              <a:rPr lang="en-US" smtClean="0"/>
              <a:t>2/9/2018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56032" y="269668"/>
            <a:ext cx="4273635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256032" y="1227667"/>
            <a:ext cx="4273635" cy="4847696"/>
          </a:xfrm>
        </p:spPr>
        <p:txBody>
          <a:bodyPr>
            <a:normAutofit/>
          </a:bodyPr>
          <a:lstStyle>
            <a:lvl1pPr marL="342900" indent="-342900">
              <a:buFont typeface="Wingdings" charset="2"/>
              <a:buChar char="q"/>
              <a:defRPr sz="2000">
                <a:solidFill>
                  <a:srgbClr val="000000"/>
                </a:solidFill>
              </a:defRPr>
            </a:lvl1pPr>
            <a:lvl2pPr marL="579438" indent="-228600">
              <a:buClrTx/>
              <a:buFont typeface="Wingdings" charset="2"/>
              <a:buChar char="§"/>
              <a:defRPr sz="18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 marL="1036638" indent="-228600">
              <a:buClrTx/>
              <a:buFont typeface="Courier New"/>
              <a:buChar char="o"/>
              <a:defRPr sz="1800">
                <a:solidFill>
                  <a:srgbClr val="000000"/>
                </a:solidFill>
              </a:defRPr>
            </a:lvl4pPr>
            <a:lvl5pPr marL="1265238" indent="-228600">
              <a:buFont typeface="Wingdings" charset="2"/>
              <a:buChar char="v"/>
              <a:defRPr sz="18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2556" y="269668"/>
            <a:ext cx="4236267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4642556" y="1227667"/>
            <a:ext cx="4236267" cy="4860478"/>
          </a:xfrm>
        </p:spPr>
        <p:txBody>
          <a:bodyPr>
            <a:normAutofit/>
          </a:bodyPr>
          <a:lstStyle>
            <a:lvl1pPr marL="342900" indent="-342900">
              <a:buFont typeface="Wingdings" charset="2"/>
              <a:buChar char="q"/>
              <a:defRPr sz="2000">
                <a:solidFill>
                  <a:srgbClr val="000000"/>
                </a:solidFill>
              </a:defRPr>
            </a:lvl1pPr>
            <a:lvl2pPr marL="579438" indent="-228600">
              <a:buClrTx/>
              <a:buFont typeface="Wingdings" charset="2"/>
              <a:buChar char="§"/>
              <a:defRPr sz="18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 marL="1036638" indent="-228600">
              <a:buClrTx/>
              <a:buFont typeface="Courier New"/>
              <a:buChar char="o"/>
              <a:defRPr sz="1800">
                <a:solidFill>
                  <a:srgbClr val="000000"/>
                </a:solidFill>
              </a:defRPr>
            </a:lvl4pPr>
            <a:lvl5pPr marL="1265238" indent="-228600">
              <a:buFont typeface="Wingdings" charset="2"/>
              <a:buChar char="v"/>
              <a:defRPr sz="18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979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>
            <a:xfrm>
              <a:off x="256032" y="237744"/>
              <a:ext cx="8622792" cy="6364224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37000" y="6371590"/>
            <a:ext cx="541824" cy="201447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43840" y="969273"/>
            <a:ext cx="8634984" cy="0"/>
          </a:xfrm>
          <a:prstGeom prst="line">
            <a:avLst/>
          </a:prstGeom>
          <a:ln w="38100" cmpd="dbl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6032" y="244158"/>
            <a:ext cx="8622792" cy="708403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75339" y="1030112"/>
            <a:ext cx="8589374" cy="5286704"/>
          </a:xfrm>
        </p:spPr>
        <p:txBody>
          <a:bodyPr/>
          <a:lstStyle>
            <a:lvl1pPr marL="342900" indent="-342900">
              <a:buFont typeface="Wingdings" charset="2"/>
              <a:buChar char="q"/>
              <a:defRPr>
                <a:solidFill>
                  <a:srgbClr val="000000"/>
                </a:solidFill>
              </a:defRPr>
            </a:lvl1pPr>
            <a:lvl2pPr marL="579438" indent="-228600">
              <a:buClrTx/>
              <a:buFont typeface="Wingdings" charset="2"/>
              <a:buChar char="§"/>
              <a:defRPr>
                <a:solidFill>
                  <a:srgbClr val="000000"/>
                </a:solidFill>
              </a:defRPr>
            </a:lvl2pPr>
            <a:lvl3pPr marL="808038" indent="-228600"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036638" indent="-228600">
              <a:buClrTx/>
              <a:buFont typeface="Courier New"/>
              <a:buChar char="o"/>
              <a:defRPr>
                <a:solidFill>
                  <a:srgbClr val="000000"/>
                </a:solidFill>
              </a:defRPr>
            </a:lvl4pPr>
            <a:lvl5pPr marL="1265238" indent="-228600">
              <a:buFont typeface="Wingdings" charset="2"/>
              <a:buChar char="v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929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>
            <a:xfrm>
              <a:off x="256032" y="237744"/>
              <a:ext cx="8622792" cy="6364224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CAA6-B49D-9F4B-8A9F-13E8EB73F8AD}" type="datetime1">
              <a:rPr lang="en-US" smtClean="0"/>
              <a:t>2/9/2018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634899" y="783579"/>
            <a:ext cx="3965933" cy="5458028"/>
          </a:xfrm>
        </p:spPr>
        <p:txBody>
          <a:bodyPr>
            <a:normAutofit/>
          </a:bodyPr>
          <a:lstStyle>
            <a:lvl1pPr marL="342900" indent="-342900">
              <a:buFont typeface="Wingdings" charset="2"/>
              <a:buChar char="q"/>
              <a:defRPr sz="2000">
                <a:solidFill>
                  <a:srgbClr val="000000"/>
                </a:solidFill>
              </a:defRPr>
            </a:lvl1pPr>
            <a:lvl2pPr marL="579438" indent="-228600">
              <a:buClrTx/>
              <a:buFont typeface="Wingdings" charset="2"/>
              <a:buChar char="§"/>
              <a:defRPr sz="1800">
                <a:solidFill>
                  <a:srgbClr val="000000"/>
                </a:solidFill>
              </a:defRPr>
            </a:lvl2pPr>
            <a:lvl3pPr marL="808038" indent="-228600">
              <a:buFont typeface="Arial"/>
              <a:buChar char="•"/>
              <a:defRPr sz="1800">
                <a:solidFill>
                  <a:srgbClr val="000000"/>
                </a:solidFill>
              </a:defRPr>
            </a:lvl3pPr>
            <a:lvl4pPr marL="1036638" indent="-228600">
              <a:buClrTx/>
              <a:buFont typeface="Courier New"/>
              <a:buChar char="o"/>
              <a:defRPr sz="1800">
                <a:solidFill>
                  <a:srgbClr val="000000"/>
                </a:solidFill>
              </a:defRPr>
            </a:lvl4pPr>
            <a:lvl5pPr marL="1265238" indent="-228600">
              <a:buFont typeface="Wingdings" charset="2"/>
              <a:buChar char="v"/>
              <a:defRPr sz="18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5365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238282"/>
            <a:ext cx="3580861" cy="1285718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rgbClr val="000000"/>
                </a:solidFill>
              </a:defRPr>
            </a:lvl1pPr>
            <a:lvl2pPr>
              <a:defRPr sz="2200" baseline="0">
                <a:solidFill>
                  <a:srgbClr val="000000"/>
                </a:solidFill>
              </a:defRPr>
            </a:lvl2pPr>
            <a:lvl3pPr>
              <a:defRPr sz="2000" baseline="0">
                <a:solidFill>
                  <a:srgbClr val="000000"/>
                </a:solidFill>
              </a:defRPr>
            </a:lvl3pPr>
            <a:lvl4pPr>
              <a:defRPr sz="1800" baseline="0">
                <a:solidFill>
                  <a:srgbClr val="000000"/>
                </a:solidFill>
              </a:defRPr>
            </a:lvl4pPr>
            <a:lvl5pPr>
              <a:defRPr sz="1800" baseline="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1636890"/>
            <a:ext cx="3580861" cy="47194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DE68-BCE4-2241-B771-7000EB22A389}" type="datetime1">
              <a:rPr lang="en-US" smtClean="0"/>
              <a:t>2/9/2018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290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65" y="1694329"/>
            <a:ext cx="327977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8" y="609600"/>
            <a:ext cx="4550505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765" y="2672323"/>
            <a:ext cx="3279774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A88D-736A-5E4A-9C11-B593391A437A}" type="datetime1">
              <a:rPr lang="en-US" smtClean="0"/>
              <a:t>2/9/2018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258764" y="310123"/>
            <a:ext cx="3492966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6961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612775"/>
            <a:ext cx="4501443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B1E83-198B-0E48-ACA8-308113110EE2}" type="datetime1">
              <a:rPr lang="en-US" smtClean="0"/>
              <a:t>2/9/2018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9686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86AF4-195F-314C-8537-79C20E8E4D93}" type="datetime1">
              <a:rPr lang="en-US" smtClean="0"/>
              <a:t>2/9/2018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113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C319-BBB9-1744-A321-ED324A95911A}" type="datetime1">
              <a:rPr lang="en-US" smtClean="0"/>
              <a:t>2/9/2018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325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D3A12-259E-5749-98F8-1E9EDC05F4DE}" type="datetime1">
              <a:rPr lang="en-US" smtClean="0"/>
              <a:t>2/9/2018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793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56032" y="1602706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244158"/>
            <a:ext cx="8622792" cy="133985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450" y="1792111"/>
            <a:ext cx="8589374" cy="4579480"/>
          </a:xfrm>
        </p:spPr>
        <p:txBody>
          <a:bodyPr/>
          <a:lstStyle>
            <a:lvl1pPr marL="342900" indent="-342900">
              <a:buFont typeface="Wingdings" charset="2"/>
              <a:buChar char="q"/>
              <a:defRPr>
                <a:solidFill>
                  <a:srgbClr val="000000"/>
                </a:solidFill>
              </a:defRPr>
            </a:lvl1pPr>
            <a:lvl2pPr marL="579438" indent="-228600">
              <a:buClrTx/>
              <a:buFont typeface="Wingdings" charset="2"/>
              <a:buChar char="§"/>
              <a:defRPr>
                <a:solidFill>
                  <a:srgbClr val="000000"/>
                </a:solidFill>
              </a:defRPr>
            </a:lvl2pPr>
            <a:lvl3pPr marL="808038" indent="-228600"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036638" indent="-228600">
              <a:buClrTx/>
              <a:buFont typeface="Courier New"/>
              <a:buChar char="o"/>
              <a:defRPr>
                <a:solidFill>
                  <a:srgbClr val="000000"/>
                </a:solidFill>
              </a:defRPr>
            </a:lvl4pPr>
            <a:lvl5pPr marL="1265238" indent="-228600">
              <a:buFont typeface="Wingdings" charset="2"/>
              <a:buChar char="v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C978-29FF-B04D-8BDD-1CFFC4798935}" type="datetime1">
              <a:rPr lang="en-US" smtClean="0"/>
              <a:t>2/9/2018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9120" y="6412838"/>
            <a:ext cx="762000" cy="271463"/>
          </a:xfrm>
        </p:spPr>
        <p:txBody>
          <a:bodyPr/>
          <a:lstStyle>
            <a:lvl1pPr>
              <a:defRPr sz="900"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256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32F2CDB1-4494-354F-8EF0-0232ACE1156C}" type="datetime1">
              <a:rPr lang="en-US" smtClean="0"/>
              <a:t>2/9/2018</a:t>
            </a:fld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8279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A568F-9A45-1B49-8DE3-600339642F2B}" type="datetime1">
              <a:rPr lang="en-US" smtClean="0"/>
              <a:t>2/9/2018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898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24384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56032" y="1602706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92" y="244158"/>
            <a:ext cx="8622792" cy="133985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E591-3C68-974E-9AE2-7BA455DC0861}" type="datetime1">
              <a:rPr lang="en-US" smtClean="0"/>
              <a:t>2/9/2018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3"/>
          </p:nvPr>
        </p:nvSpPr>
        <p:spPr>
          <a:xfrm>
            <a:off x="4711938" y="1733562"/>
            <a:ext cx="4161010" cy="4483132"/>
          </a:xfrm>
        </p:spPr>
        <p:txBody>
          <a:bodyPr>
            <a:normAutofit/>
          </a:bodyPr>
          <a:lstStyle>
            <a:lvl1pPr marL="342900" indent="-342900">
              <a:buFont typeface="Wingdings" charset="2"/>
              <a:buChar char="q"/>
              <a:defRPr sz="2000">
                <a:solidFill>
                  <a:srgbClr val="000000"/>
                </a:solidFill>
              </a:defRPr>
            </a:lvl1pPr>
            <a:lvl2pPr marL="579438" indent="-228600">
              <a:buClrTx/>
              <a:buFont typeface="Wingdings" charset="2"/>
              <a:buChar char="§"/>
              <a:defRPr sz="1800">
                <a:solidFill>
                  <a:srgbClr val="000000"/>
                </a:solidFill>
              </a:defRPr>
            </a:lvl2pPr>
            <a:lvl3pPr marL="808038" indent="-228600">
              <a:buFont typeface="Arial"/>
              <a:buChar char="•"/>
              <a:defRPr sz="1800">
                <a:solidFill>
                  <a:srgbClr val="000000"/>
                </a:solidFill>
              </a:defRPr>
            </a:lvl3pPr>
            <a:lvl4pPr marL="1036638" indent="-228600">
              <a:buClrTx/>
              <a:buFont typeface="Courier New"/>
              <a:buChar char="o"/>
              <a:defRPr sz="1800">
                <a:solidFill>
                  <a:srgbClr val="000000"/>
                </a:solidFill>
              </a:defRPr>
            </a:lvl4pPr>
            <a:lvl5pPr marL="1265238" indent="-228600">
              <a:buFont typeface="Wingdings" charset="2"/>
              <a:buChar char="v"/>
              <a:defRPr sz="18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406132" y="1735554"/>
            <a:ext cx="4155425" cy="4483132"/>
          </a:xfrm>
        </p:spPr>
        <p:txBody>
          <a:bodyPr>
            <a:normAutofit/>
          </a:bodyPr>
          <a:lstStyle>
            <a:lvl1pPr marL="342900" indent="-342900">
              <a:buFont typeface="Wingdings" charset="2"/>
              <a:buChar char="q"/>
              <a:defRPr sz="2000">
                <a:solidFill>
                  <a:srgbClr val="000000"/>
                </a:solidFill>
              </a:defRPr>
            </a:lvl1pPr>
            <a:lvl2pPr marL="579438" indent="-228600">
              <a:buClrTx/>
              <a:buFont typeface="Wingdings" charset="2"/>
              <a:buChar char="§"/>
              <a:defRPr sz="1800">
                <a:solidFill>
                  <a:srgbClr val="000000"/>
                </a:solidFill>
              </a:defRPr>
            </a:lvl2pPr>
            <a:lvl3pPr marL="808038" indent="-228600">
              <a:buFont typeface="Arial"/>
              <a:buChar char="•"/>
              <a:defRPr sz="1800">
                <a:solidFill>
                  <a:srgbClr val="000000"/>
                </a:solidFill>
              </a:defRPr>
            </a:lvl3pPr>
            <a:lvl4pPr marL="1036638" indent="-228600">
              <a:buClrTx/>
              <a:buFont typeface="Courier New"/>
              <a:buChar char="o"/>
              <a:defRPr sz="1800">
                <a:solidFill>
                  <a:srgbClr val="000000"/>
                </a:solidFill>
              </a:defRPr>
            </a:lvl4pPr>
            <a:lvl5pPr marL="1265238" indent="-228600">
              <a:buFont typeface="Wingdings" charset="2"/>
              <a:buChar char="v"/>
              <a:defRPr sz="18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5777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 userDrawn="1"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 userDrawn="1"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56032" y="1602706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244158"/>
            <a:ext cx="8622792" cy="133985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" y="1708990"/>
            <a:ext cx="3942429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32" y="2590801"/>
            <a:ext cx="3942429" cy="3484562"/>
          </a:xfrm>
        </p:spPr>
        <p:txBody>
          <a:bodyPr>
            <a:normAutofit/>
          </a:bodyPr>
          <a:lstStyle>
            <a:lvl1pPr marL="342900" indent="-342900">
              <a:buFont typeface="Wingdings" charset="2"/>
              <a:buChar char="q"/>
              <a:defRPr sz="2000">
                <a:solidFill>
                  <a:srgbClr val="000000"/>
                </a:solidFill>
              </a:defRPr>
            </a:lvl1pPr>
            <a:lvl2pPr marL="579438" indent="-228600">
              <a:buClrTx/>
              <a:buFont typeface="Wingdings" charset="2"/>
              <a:buChar char="§"/>
              <a:defRPr sz="18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 marL="1036638" indent="-228600">
              <a:buClrTx/>
              <a:buFont typeface="Courier New"/>
              <a:buChar char="o"/>
              <a:defRPr sz="1800">
                <a:solidFill>
                  <a:srgbClr val="000000"/>
                </a:solidFill>
              </a:defRPr>
            </a:lvl4pPr>
            <a:lvl5pPr marL="1265238" indent="-228600">
              <a:buFont typeface="Wingdings" charset="2"/>
              <a:buChar char="v"/>
              <a:defRPr sz="18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933284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82901-F8D8-7244-B315-259DADEC5C47}" type="datetime1">
              <a:rPr lang="en-US" smtClean="0"/>
              <a:t>2/9/2018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13"/>
          </p:nvPr>
        </p:nvSpPr>
        <p:spPr>
          <a:xfrm>
            <a:off x="4945538" y="2603583"/>
            <a:ext cx="3933285" cy="3484562"/>
          </a:xfrm>
        </p:spPr>
        <p:txBody>
          <a:bodyPr>
            <a:normAutofit/>
          </a:bodyPr>
          <a:lstStyle>
            <a:lvl1pPr marL="342900" indent="-342900">
              <a:buFont typeface="Wingdings" charset="2"/>
              <a:buChar char="q"/>
              <a:defRPr sz="2000">
                <a:solidFill>
                  <a:srgbClr val="000000"/>
                </a:solidFill>
              </a:defRPr>
            </a:lvl1pPr>
            <a:lvl2pPr marL="579438" indent="-228600">
              <a:buClrTx/>
              <a:buFont typeface="Wingdings" charset="2"/>
              <a:buChar char="§"/>
              <a:defRPr sz="18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 marL="1036638" indent="-228600">
              <a:buClrTx/>
              <a:buFont typeface="Courier New"/>
              <a:buChar char="o"/>
              <a:defRPr sz="1800">
                <a:solidFill>
                  <a:srgbClr val="000000"/>
                </a:solidFill>
              </a:defRPr>
            </a:lvl4pPr>
            <a:lvl5pPr marL="1265238" indent="-228600">
              <a:buFont typeface="Wingdings" charset="2"/>
              <a:buChar char="v"/>
              <a:defRPr sz="18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031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 userDrawn="1"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244158"/>
            <a:ext cx="8622792" cy="133985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6FA0F-FA5B-5249-AA12-E5D54C9B4395}" type="datetime1">
              <a:rPr lang="en-US" smtClean="0"/>
              <a:t>2/9/2018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364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>
            <a:xfrm>
              <a:off x="256032" y="237744"/>
              <a:ext cx="8622792" cy="6364224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CAA6-B49D-9F4B-8A9F-13E8EB73F8AD}" type="datetime1">
              <a:rPr lang="en-US" smtClean="0"/>
              <a:t>2/9/2018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5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>
            <a:xfrm>
              <a:off x="256032" y="237744"/>
              <a:ext cx="8622792" cy="6364224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CAA6-B49D-9F4B-8A9F-13E8EB73F8AD}" type="datetime1">
              <a:rPr lang="en-US" smtClean="0"/>
              <a:t>2/9/2018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37000" y="6316816"/>
            <a:ext cx="541824" cy="256222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43840" y="969273"/>
            <a:ext cx="8634984" cy="0"/>
          </a:xfrm>
          <a:prstGeom prst="line">
            <a:avLst/>
          </a:prstGeom>
          <a:ln w="38100" cmpd="dbl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6032" y="244158"/>
            <a:ext cx="8622792" cy="708403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7700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A9807373-51C9-ED49-8C34-D8ACA23C4DFA}" type="datetime1">
              <a:rPr lang="en-US" smtClean="0"/>
              <a:t>2/9/2018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705" r:id="rId10"/>
    <p:sldLayoutId id="2147483704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rgbClr val="0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CPSC 351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6941" y="3429000"/>
            <a:ext cx="7605059" cy="2670484"/>
          </a:xfrm>
        </p:spPr>
        <p:txBody>
          <a:bodyPr>
            <a:noAutofit/>
          </a:bodyPr>
          <a:lstStyle/>
          <a:p>
            <a:r>
              <a:rPr lang="en-US" sz="3600" dirty="0"/>
              <a:t>Operating Systems Concepts</a:t>
            </a:r>
          </a:p>
          <a:p>
            <a:endParaRPr lang="en-US" sz="2800" dirty="0" smtClean="0"/>
          </a:p>
          <a:p>
            <a:r>
              <a:rPr lang="en-US" sz="3200" dirty="0" smtClean="0"/>
              <a:t>Windows IPC</a:t>
            </a:r>
          </a:p>
          <a:p>
            <a:r>
              <a:rPr lang="en-US" sz="3200" dirty="0" smtClean="0"/>
              <a:t>Client-Server System Communications</a:t>
            </a:r>
            <a:endParaRPr lang="en-US" sz="3200" dirty="0" smtClean="0"/>
          </a:p>
          <a:p>
            <a:r>
              <a:rPr lang="en-US" sz="3200" dirty="0" smtClean="0"/>
              <a:t>Threads</a:t>
            </a:r>
            <a:endParaRPr lang="en-US" sz="3200" dirty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7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Named Pipes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a typeface="MS PGothic" charset="0"/>
                <a:cs typeface="Calisto MT"/>
              </a:rPr>
              <a:t>Named Pipes are more powerful than ordinary </a:t>
            </a:r>
            <a:r>
              <a:rPr lang="en-US" dirty="0" smtClean="0">
                <a:ea typeface="MS PGothic" charset="0"/>
                <a:cs typeface="Calisto MT"/>
              </a:rPr>
              <a:t>pipes</a:t>
            </a:r>
          </a:p>
          <a:p>
            <a:r>
              <a:rPr lang="en-US" dirty="0">
                <a:ea typeface="MS PGothic" charset="0"/>
                <a:cs typeface="Calisto MT"/>
              </a:rPr>
              <a:t>Communication is </a:t>
            </a:r>
            <a:r>
              <a:rPr lang="en-US" dirty="0" smtClean="0">
                <a:ea typeface="MS PGothic" charset="0"/>
                <a:cs typeface="Calisto MT"/>
              </a:rPr>
              <a:t>bidirectional</a:t>
            </a:r>
          </a:p>
          <a:p>
            <a:r>
              <a:rPr lang="en-US" dirty="0">
                <a:ea typeface="MS PGothic" charset="0"/>
                <a:cs typeface="Calisto MT"/>
              </a:rPr>
              <a:t>No parent-child relationship is necessary between the communicating processes</a:t>
            </a:r>
          </a:p>
          <a:p>
            <a:r>
              <a:rPr lang="en-US" dirty="0">
                <a:ea typeface="MS PGothic" charset="0"/>
                <a:cs typeface="Calisto MT"/>
              </a:rPr>
              <a:t>Several processes can use the named pipe for </a:t>
            </a:r>
            <a:r>
              <a:rPr lang="en-US" dirty="0" smtClean="0">
                <a:ea typeface="MS PGothic" charset="0"/>
                <a:cs typeface="Calisto MT"/>
              </a:rPr>
              <a:t>communication</a:t>
            </a:r>
          </a:p>
          <a:p>
            <a:r>
              <a:rPr lang="en-US" dirty="0">
                <a:ea typeface="MS PGothic" charset="0"/>
                <a:cs typeface="Calisto MT"/>
              </a:rPr>
              <a:t>Provided on both UNIX and Windows systems</a:t>
            </a:r>
            <a:endParaRPr lang="en-US" dirty="0"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206613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590800"/>
            <a:ext cx="7345362" cy="1676400"/>
          </a:xfrm>
        </p:spPr>
        <p:txBody>
          <a:bodyPr/>
          <a:lstStyle/>
          <a:p>
            <a:r>
              <a:rPr lang="en-US" sz="4800" dirty="0" smtClean="0"/>
              <a:t>Remote Procedure Calls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32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Remote Procedure </a:t>
            </a:r>
            <a:r>
              <a:rPr lang="en-US" altLang="en-US" dirty="0" smtClean="0"/>
              <a:t>Calls (RPC)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 smtClean="0"/>
              <a:t>Abstracts </a:t>
            </a:r>
            <a:r>
              <a:rPr lang="en-US" altLang="en-US" dirty="0"/>
              <a:t>procedure calls between processes on networked </a:t>
            </a:r>
            <a:r>
              <a:rPr lang="en-US" altLang="en-US" dirty="0" smtClean="0"/>
              <a:t>systems</a:t>
            </a:r>
          </a:p>
          <a:p>
            <a:pPr lvl="1"/>
            <a:r>
              <a:rPr lang="en-US" altLang="en-US" dirty="0" smtClean="0"/>
              <a:t>Uses </a:t>
            </a:r>
            <a:r>
              <a:rPr lang="en-US" altLang="en-US" dirty="0"/>
              <a:t>ports for service </a:t>
            </a:r>
            <a:r>
              <a:rPr lang="en-US" altLang="en-US" dirty="0" smtClean="0"/>
              <a:t>differentiation</a:t>
            </a:r>
          </a:p>
          <a:p>
            <a:r>
              <a:rPr lang="en-US" altLang="en-US" b="1" dirty="0">
                <a:solidFill>
                  <a:srgbClr val="0000FF"/>
                </a:solidFill>
              </a:rPr>
              <a:t>Stubs</a:t>
            </a:r>
            <a:r>
              <a:rPr lang="en-US" altLang="en-US" dirty="0"/>
              <a:t> – client-side proxy for the actual procedure on the server</a:t>
            </a:r>
          </a:p>
          <a:p>
            <a:r>
              <a:rPr lang="en-US" altLang="en-US" dirty="0"/>
              <a:t>The client-side stub locates the server and </a:t>
            </a:r>
            <a:r>
              <a:rPr lang="en-US" altLang="en-US" b="1" dirty="0" err="1">
                <a:solidFill>
                  <a:srgbClr val="0000FF"/>
                </a:solidFill>
              </a:rPr>
              <a:t>marshalls</a:t>
            </a:r>
            <a:r>
              <a:rPr lang="en-US" altLang="en-US" dirty="0"/>
              <a:t> the parameters</a:t>
            </a:r>
          </a:p>
          <a:p>
            <a:r>
              <a:rPr lang="en-US" altLang="en-US" dirty="0"/>
              <a:t>The server-side stub receives this message, unpacks the marshalled parameters, and performs the procedure on the server</a:t>
            </a:r>
          </a:p>
          <a:p>
            <a:r>
              <a:rPr lang="en-US" altLang="en-US" dirty="0"/>
              <a:t>Data representation handled via </a:t>
            </a:r>
            <a:r>
              <a:rPr lang="en-US" altLang="en-US" b="1" dirty="0">
                <a:solidFill>
                  <a:srgbClr val="0000FF"/>
                </a:solidFill>
              </a:rPr>
              <a:t>External Data Representation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00FF"/>
                </a:solidFill>
              </a:rPr>
              <a:t>XDL</a:t>
            </a:r>
            <a:r>
              <a:rPr lang="en-US" altLang="en-US" dirty="0"/>
              <a:t>) format to account for different architectures</a:t>
            </a:r>
          </a:p>
          <a:p>
            <a:pPr lvl="1">
              <a:buClr>
                <a:schemeClr val="tx1"/>
              </a:buClr>
            </a:pPr>
            <a:r>
              <a:rPr lang="en-US" altLang="en-US" b="1" dirty="0">
                <a:solidFill>
                  <a:srgbClr val="0000FF"/>
                </a:solidFill>
              </a:rPr>
              <a:t>Big-endian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00FF"/>
                </a:solidFill>
              </a:rPr>
              <a:t>little-endian</a:t>
            </a:r>
          </a:p>
          <a:p>
            <a:r>
              <a:rPr lang="en-US" altLang="en-US" dirty="0"/>
              <a:t>Remote communication has more failure scenarios than local</a:t>
            </a:r>
          </a:p>
          <a:p>
            <a:pPr lvl="1"/>
            <a:r>
              <a:rPr lang="en-US" altLang="en-US" dirty="0"/>
              <a:t>Messages can be delivered </a:t>
            </a:r>
            <a:r>
              <a:rPr lang="en-US" altLang="en-US" b="1" i="1" dirty="0"/>
              <a:t>exactly once </a:t>
            </a:r>
            <a:r>
              <a:rPr lang="en-US" altLang="en-US" dirty="0"/>
              <a:t>rather than </a:t>
            </a:r>
            <a:r>
              <a:rPr lang="en-US" altLang="en-US" b="1" i="1" dirty="0"/>
              <a:t>at most once</a:t>
            </a:r>
          </a:p>
          <a:p>
            <a:r>
              <a:rPr lang="en-US" altLang="en-US" dirty="0"/>
              <a:t>OS typically provides a rendezvous (or </a:t>
            </a:r>
            <a:r>
              <a:rPr lang="en-US" altLang="en-US" b="1" dirty="0">
                <a:solidFill>
                  <a:srgbClr val="0000FF"/>
                </a:solidFill>
              </a:rPr>
              <a:t>matchmaker</a:t>
            </a:r>
            <a:r>
              <a:rPr lang="en-US" altLang="en-US" dirty="0"/>
              <a:t>) service to connect client and server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3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Execution of RPC</a:t>
            </a:r>
            <a:endParaRPr lang="en-US" dirty="0"/>
          </a:p>
        </p:txBody>
      </p:sp>
      <p:pic>
        <p:nvPicPr>
          <p:cNvPr id="4" name="Picture 6" descr="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1130303"/>
            <a:ext cx="697230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317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4</a:t>
            </a:r>
            <a:br>
              <a:rPr lang="en-US" dirty="0" smtClean="0"/>
            </a:br>
            <a:r>
              <a:rPr lang="en-US" dirty="0" smtClean="0"/>
              <a:t>Threads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33" y="3264959"/>
            <a:ext cx="4614334" cy="288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4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  <a:buNone/>
            </a:pPr>
            <a:endParaRPr lang="en-US" sz="4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r>
              <a:rPr lang="en-US" dirty="0" smtClean="0"/>
              <a:t>What is a thread?</a:t>
            </a:r>
          </a:p>
          <a:p>
            <a:r>
              <a:rPr lang="en-US" dirty="0" smtClean="0"/>
              <a:t>Multithreading</a:t>
            </a:r>
          </a:p>
          <a:p>
            <a:r>
              <a:rPr lang="en-US" dirty="0" smtClean="0"/>
              <a:t>Benefits of Threads</a:t>
            </a:r>
          </a:p>
          <a:p>
            <a:r>
              <a:rPr lang="en-US" dirty="0" smtClean="0"/>
              <a:t>Threading Mechanisms</a:t>
            </a:r>
          </a:p>
          <a:p>
            <a:r>
              <a:rPr lang="en-US" dirty="0" smtClean="0"/>
              <a:t>Threading Issues</a:t>
            </a:r>
          </a:p>
          <a:p>
            <a:r>
              <a:rPr lang="en-US" dirty="0" smtClean="0"/>
              <a:t>Linux Operating </a:t>
            </a:r>
            <a:r>
              <a:rPr lang="en-US" dirty="0" smtClean="0"/>
              <a:t>System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84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Multithreading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Multithreading a program </a:t>
            </a:r>
            <a:r>
              <a:rPr lang="en-US" dirty="0" smtClean="0"/>
              <a:t>appears to </a:t>
            </a:r>
            <a:r>
              <a:rPr lang="en-US" dirty="0"/>
              <a:t>do more than </a:t>
            </a:r>
            <a:r>
              <a:rPr lang="en-US" dirty="0" smtClean="0"/>
              <a:t>one </a:t>
            </a:r>
            <a:r>
              <a:rPr lang="en-US" dirty="0"/>
              <a:t>thing at a time</a:t>
            </a:r>
          </a:p>
          <a:p>
            <a:r>
              <a:rPr lang="en-US" dirty="0" smtClean="0"/>
              <a:t>Multithreading versus Multiprogramming</a:t>
            </a:r>
          </a:p>
          <a:p>
            <a:pPr lvl="1"/>
            <a:r>
              <a:rPr lang="en-US" dirty="0" smtClean="0"/>
              <a:t>Multithreading is multitasking within </a:t>
            </a:r>
            <a:r>
              <a:rPr lang="en-US" dirty="0"/>
              <a:t>a single </a:t>
            </a:r>
            <a:r>
              <a:rPr lang="en-US" dirty="0" smtClean="0"/>
              <a:t>process</a:t>
            </a:r>
          </a:p>
          <a:p>
            <a:pPr lvl="1"/>
            <a:r>
              <a:rPr lang="en-US" dirty="0"/>
              <a:t>Multiprogramming is multitasking across different process</a:t>
            </a:r>
            <a:endParaRPr lang="en-US" dirty="0" smtClean="0"/>
          </a:p>
          <a:p>
            <a:r>
              <a:rPr lang="en-US" dirty="0" smtClean="0"/>
              <a:t>For example, </a:t>
            </a:r>
            <a:r>
              <a:rPr lang="en-US" dirty="0"/>
              <a:t>A word processing program has separate </a:t>
            </a:r>
            <a:r>
              <a:rPr lang="en-US" dirty="0" smtClean="0"/>
              <a:t>threads:</a:t>
            </a:r>
          </a:p>
          <a:p>
            <a:pPr lvl="1"/>
            <a:r>
              <a:rPr lang="en-US" dirty="0" smtClean="0"/>
              <a:t>A thread for displaying graphics</a:t>
            </a:r>
          </a:p>
          <a:p>
            <a:pPr lvl="1"/>
            <a:r>
              <a:rPr lang="en-US" dirty="0"/>
              <a:t>Another thread for reading in keystrokes from the </a:t>
            </a:r>
            <a:r>
              <a:rPr lang="en-US" dirty="0" smtClean="0"/>
              <a:t>user</a:t>
            </a:r>
          </a:p>
          <a:p>
            <a:pPr lvl="1"/>
            <a:r>
              <a:rPr lang="en-US" dirty="0" smtClean="0"/>
              <a:t>Another thread for performing </a:t>
            </a:r>
            <a:r>
              <a:rPr lang="en-US" dirty="0"/>
              <a:t>spelling and grammar checking in the </a:t>
            </a:r>
            <a:r>
              <a:rPr lang="en-US" dirty="0" smtClean="0"/>
              <a:t>background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31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Thread?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8000"/>
                </a:solidFill>
                <a:ea typeface="Comic Sans MS"/>
                <a:cs typeface="Calisto MT"/>
                <a:sym typeface="Comic Sans MS"/>
              </a:rPr>
              <a:t>Thread: </a:t>
            </a:r>
            <a:r>
              <a:rPr lang="en-US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basic unit of CPU </a:t>
            </a:r>
            <a:r>
              <a:rPr lang="en-US" dirty="0" smtClean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utilization</a:t>
            </a:r>
          </a:p>
          <a:p>
            <a:r>
              <a:rPr lang="en-US" dirty="0">
                <a:ea typeface="Comic Sans MS"/>
                <a:cs typeface="Calisto MT"/>
                <a:sym typeface="Comic Sans MS"/>
              </a:rPr>
              <a:t>A thread consists of</a:t>
            </a:r>
            <a:r>
              <a:rPr lang="en-US" dirty="0" smtClean="0">
                <a:ea typeface="Comic Sans MS"/>
                <a:cs typeface="Calisto MT"/>
                <a:sym typeface="Comic Sans MS"/>
              </a:rPr>
              <a:t>:</a:t>
            </a:r>
          </a:p>
          <a:p>
            <a:pPr lvl="1"/>
            <a:r>
              <a:rPr lang="en-US" dirty="0" smtClean="0">
                <a:ea typeface="Comic Sans MS"/>
                <a:cs typeface="Calisto MT"/>
                <a:sym typeface="Comic Sans MS"/>
              </a:rPr>
              <a:t>A </a:t>
            </a:r>
            <a:r>
              <a:rPr lang="en-US" dirty="0" smtClean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thread ID</a:t>
            </a:r>
            <a:endParaRPr lang="en-US" dirty="0" smtClean="0">
              <a:ea typeface="Comic Sans MS"/>
              <a:cs typeface="Calisto MT"/>
              <a:sym typeface="Comic Sans MS"/>
            </a:endParaRPr>
          </a:p>
          <a:p>
            <a:pPr lvl="1"/>
            <a:r>
              <a:rPr lang="en-US" dirty="0" smtClean="0">
                <a:ea typeface="Comic Sans MS"/>
                <a:cs typeface="Calisto MT"/>
                <a:sym typeface="Comic Sans MS"/>
              </a:rPr>
              <a:t>A </a:t>
            </a:r>
            <a:r>
              <a:rPr lang="en-US" dirty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program </a:t>
            </a:r>
            <a:r>
              <a:rPr lang="en-US" dirty="0" smtClean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counter </a:t>
            </a:r>
            <a:r>
              <a:rPr lang="en-US" dirty="0">
                <a:ea typeface="Comic Sans MS"/>
                <a:cs typeface="Calisto MT"/>
                <a:sym typeface="Comic Sans MS"/>
              </a:rPr>
              <a:t>keeps track of which instruction to execute </a:t>
            </a:r>
            <a:r>
              <a:rPr lang="en-US" dirty="0" smtClean="0">
                <a:ea typeface="Comic Sans MS"/>
                <a:cs typeface="Calisto MT"/>
                <a:sym typeface="Comic Sans MS"/>
              </a:rPr>
              <a:t>next</a:t>
            </a:r>
          </a:p>
          <a:p>
            <a:pPr lvl="1"/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Register </a:t>
            </a:r>
            <a:r>
              <a:rPr lang="en-US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values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store the current working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variables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Stack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keeps track of the program execution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history</a:t>
            </a:r>
          </a:p>
          <a:p>
            <a:r>
              <a:rPr lang="en-US" dirty="0" smtClean="0">
                <a:ea typeface="Comic Sans MS"/>
                <a:cs typeface="Calisto MT"/>
                <a:sym typeface="Comic Sans MS"/>
              </a:rPr>
              <a:t>A </a:t>
            </a:r>
            <a:r>
              <a:rPr lang="en-US" dirty="0">
                <a:ea typeface="Comic Sans MS"/>
                <a:cs typeface="Calisto MT"/>
                <a:sym typeface="Comic Sans MS"/>
              </a:rPr>
              <a:t>classical process has a dedicated set of resources and a </a:t>
            </a:r>
            <a:r>
              <a:rPr lang="en-US" dirty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single thread</a:t>
            </a:r>
            <a:r>
              <a:rPr lang="en-US" dirty="0">
                <a:solidFill>
                  <a:srgbClr val="FF0000"/>
                </a:solidFill>
                <a:ea typeface="Comic Sans MS"/>
                <a:cs typeface="Calisto MT"/>
                <a:sym typeface="Comic Sans MS"/>
              </a:rPr>
              <a:t> </a:t>
            </a:r>
            <a:r>
              <a:rPr lang="en-US" dirty="0">
                <a:ea typeface="Comic Sans MS"/>
                <a:cs typeface="Calisto MT"/>
                <a:sym typeface="Comic Sans MS"/>
              </a:rPr>
              <a:t>of control (i.e. execution</a:t>
            </a:r>
            <a:r>
              <a:rPr lang="en-US" dirty="0" smtClean="0">
                <a:ea typeface="Comic Sans MS"/>
                <a:cs typeface="Calisto MT"/>
                <a:sym typeface="Comic Sans MS"/>
              </a:rPr>
              <a:t>)</a:t>
            </a:r>
          </a:p>
          <a:p>
            <a:r>
              <a:rPr lang="en-US" b="1" dirty="0" smtClean="0">
                <a:solidFill>
                  <a:srgbClr val="008000"/>
                </a:solidFill>
                <a:ea typeface="Comic Sans MS"/>
                <a:cs typeface="Calisto MT"/>
                <a:sym typeface="Comic Sans MS"/>
              </a:rPr>
              <a:t>Multithreading</a:t>
            </a:r>
            <a:r>
              <a:rPr lang="en-US" dirty="0" smtClean="0">
                <a:solidFill>
                  <a:srgbClr val="FF0000"/>
                </a:solidFill>
                <a:ea typeface="Comic Sans MS"/>
                <a:cs typeface="Calisto MT"/>
                <a:sym typeface="Comic Sans MS"/>
              </a:rPr>
              <a:t> </a:t>
            </a:r>
            <a:r>
              <a:rPr lang="en-US" dirty="0" smtClean="0">
                <a:solidFill>
                  <a:schemeClr val="dk1"/>
                </a:solidFill>
                <a:ea typeface="Comic Sans MS"/>
                <a:cs typeface="Calisto MT"/>
                <a:sym typeface="Comic Sans MS"/>
              </a:rPr>
              <a:t>allows </a:t>
            </a:r>
            <a:r>
              <a:rPr lang="en-US" dirty="0">
                <a:solidFill>
                  <a:schemeClr val="dk1"/>
                </a:solidFill>
                <a:ea typeface="Comic Sans MS"/>
                <a:cs typeface="Calisto MT"/>
                <a:sym typeface="Comic Sans MS"/>
              </a:rPr>
              <a:t>a </a:t>
            </a:r>
            <a:r>
              <a:rPr lang="en-US" dirty="0">
                <a:ea typeface="Comic Sans MS"/>
                <a:cs typeface="Calisto MT"/>
                <a:sym typeface="Comic Sans MS"/>
              </a:rPr>
              <a:t>process to have </a:t>
            </a:r>
            <a:r>
              <a:rPr lang="en-US" dirty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multiple parallel </a:t>
            </a:r>
            <a:r>
              <a:rPr lang="en-US" dirty="0">
                <a:ea typeface="Comic Sans MS"/>
                <a:cs typeface="Calisto MT"/>
                <a:sym typeface="Comic Sans MS"/>
              </a:rPr>
              <a:t>threads of execution</a:t>
            </a:r>
            <a:endParaRPr lang="en-US" dirty="0" smtClean="0">
              <a:ea typeface="Comic Sans MS"/>
              <a:cs typeface="Calisto MT"/>
              <a:sym typeface="Comic Sans MS"/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36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Shape 174"/>
          <p:cNvSpPr/>
          <p:nvPr/>
        </p:nvSpPr>
        <p:spPr>
          <a:xfrm>
            <a:off x="1227664" y="733778"/>
            <a:ext cx="1950157" cy="5105400"/>
          </a:xfrm>
          <a:prstGeom prst="rect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4" name="Shape 177"/>
          <p:cNvSpPr/>
          <p:nvPr/>
        </p:nvSpPr>
        <p:spPr>
          <a:xfrm>
            <a:off x="1227664" y="4581878"/>
            <a:ext cx="1950157" cy="622300"/>
          </a:xfrm>
          <a:prstGeom prst="rect">
            <a:avLst/>
          </a:prstGeom>
          <a:gradFill>
            <a:gsLst>
              <a:gs pos="0">
                <a:srgbClr val="C7F4FD"/>
              </a:gs>
              <a:gs pos="35000">
                <a:srgbClr val="ECFCFE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DDC5A4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Data</a:t>
            </a:r>
            <a:endParaRPr sz="1800" b="0" i="0" u="none" strike="noStrike" cap="none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5" name="Shape 178"/>
          <p:cNvSpPr/>
          <p:nvPr/>
        </p:nvSpPr>
        <p:spPr>
          <a:xfrm>
            <a:off x="1227664" y="5205764"/>
            <a:ext cx="1950157" cy="622300"/>
          </a:xfrm>
          <a:prstGeom prst="rect">
            <a:avLst/>
          </a:prstGeom>
          <a:gradFill>
            <a:gsLst>
              <a:gs pos="0">
                <a:srgbClr val="F9E8FE"/>
              </a:gs>
              <a:gs pos="35000">
                <a:srgbClr val="F1D2FE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90"/>
                </a:solidFill>
                <a:latin typeface="Calisto MT"/>
                <a:ea typeface="Comic Sans MS"/>
                <a:cs typeface="Calisto MT"/>
                <a:sym typeface="Comic Sans MS"/>
              </a:rPr>
              <a:t>Text (i.e. binary)</a:t>
            </a:r>
            <a:endParaRPr sz="1800" b="0" i="0" u="none" strike="noStrike" cap="none" dirty="0">
              <a:solidFill>
                <a:srgbClr val="000090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6" name="Shape 179"/>
          <p:cNvSpPr/>
          <p:nvPr/>
        </p:nvSpPr>
        <p:spPr>
          <a:xfrm>
            <a:off x="1225798" y="3959578"/>
            <a:ext cx="1939323" cy="622300"/>
          </a:xfrm>
          <a:prstGeom prst="rect">
            <a:avLst/>
          </a:prstGeom>
          <a:gradFill>
            <a:gsLst>
              <a:gs pos="0">
                <a:srgbClr val="FFFF99"/>
              </a:gs>
              <a:gs pos="35000">
                <a:srgbClr val="FFFFAF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Heap</a:t>
            </a:r>
            <a:endParaRPr sz="1800" b="0" i="0" u="none" strike="noStrike" cap="none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7" name="Shape 180"/>
          <p:cNvSpPr/>
          <p:nvPr/>
        </p:nvSpPr>
        <p:spPr>
          <a:xfrm>
            <a:off x="1227664" y="733778"/>
            <a:ext cx="1950157" cy="622300"/>
          </a:xfrm>
          <a:prstGeom prst="rect">
            <a:avLst/>
          </a:prstGeom>
          <a:gradFill>
            <a:gsLst>
              <a:gs pos="0">
                <a:srgbClr val="AFDBAC"/>
              </a:gs>
              <a:gs pos="35000">
                <a:srgbClr val="C8E6C4"/>
              </a:gs>
              <a:gs pos="100000">
                <a:srgbClr val="EBF6E8"/>
              </a:gs>
            </a:gsLst>
            <a:lin ang="16200000" scaled="0"/>
          </a:gradFill>
          <a:ln w="9525" cap="flat" cmpd="sng">
            <a:solidFill>
              <a:srgbClr val="37802A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Stack</a:t>
            </a:r>
            <a:endParaRPr sz="1800" b="0" i="0" u="none" strike="noStrike" cap="none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cxnSp>
        <p:nvCxnSpPr>
          <p:cNvPr id="8" name="Shape 181"/>
          <p:cNvCxnSpPr>
            <a:stCxn id="7" idx="2"/>
          </p:cNvCxnSpPr>
          <p:nvPr/>
        </p:nvCxnSpPr>
        <p:spPr>
          <a:xfrm>
            <a:off x="2202743" y="1356078"/>
            <a:ext cx="0" cy="120650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9" name="Shape 182"/>
          <p:cNvCxnSpPr>
            <a:stCxn id="6" idx="0"/>
          </p:cNvCxnSpPr>
          <p:nvPr/>
        </p:nvCxnSpPr>
        <p:spPr>
          <a:xfrm flipV="1">
            <a:off x="2195460" y="2562478"/>
            <a:ext cx="7283" cy="139710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2" name="Shape 174"/>
          <p:cNvSpPr/>
          <p:nvPr/>
        </p:nvSpPr>
        <p:spPr>
          <a:xfrm>
            <a:off x="5867397" y="733778"/>
            <a:ext cx="1950157" cy="5105400"/>
          </a:xfrm>
          <a:prstGeom prst="rect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13" name="Shape 177"/>
          <p:cNvSpPr/>
          <p:nvPr/>
        </p:nvSpPr>
        <p:spPr>
          <a:xfrm>
            <a:off x="5867397" y="4581878"/>
            <a:ext cx="1950157" cy="622300"/>
          </a:xfrm>
          <a:prstGeom prst="rect">
            <a:avLst/>
          </a:prstGeom>
          <a:gradFill>
            <a:gsLst>
              <a:gs pos="0">
                <a:srgbClr val="C7F4FD"/>
              </a:gs>
              <a:gs pos="35000">
                <a:srgbClr val="ECFCFE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DDC5A4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Data</a:t>
            </a:r>
            <a:endParaRPr sz="1800" b="0" i="0" u="none" strike="noStrike" cap="none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14" name="Shape 178"/>
          <p:cNvSpPr/>
          <p:nvPr/>
        </p:nvSpPr>
        <p:spPr>
          <a:xfrm>
            <a:off x="5867397" y="5205764"/>
            <a:ext cx="1950157" cy="622300"/>
          </a:xfrm>
          <a:prstGeom prst="rect">
            <a:avLst/>
          </a:prstGeom>
          <a:gradFill>
            <a:gsLst>
              <a:gs pos="0">
                <a:srgbClr val="F9E8FE"/>
              </a:gs>
              <a:gs pos="35000">
                <a:srgbClr val="F1D2FE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90"/>
                </a:solidFill>
                <a:latin typeface="Calisto MT"/>
                <a:ea typeface="Comic Sans MS"/>
                <a:cs typeface="Calisto MT"/>
                <a:sym typeface="Comic Sans MS"/>
              </a:rPr>
              <a:t>Text (i.e. binary)</a:t>
            </a:r>
            <a:endParaRPr sz="1800" b="0" i="0" u="none" strike="noStrike" cap="none" dirty="0">
              <a:solidFill>
                <a:srgbClr val="000090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15" name="Shape 179"/>
          <p:cNvSpPr/>
          <p:nvPr/>
        </p:nvSpPr>
        <p:spPr>
          <a:xfrm>
            <a:off x="5865531" y="3959578"/>
            <a:ext cx="1939323" cy="622300"/>
          </a:xfrm>
          <a:prstGeom prst="rect">
            <a:avLst/>
          </a:prstGeom>
          <a:gradFill>
            <a:gsLst>
              <a:gs pos="0">
                <a:srgbClr val="FFFF99"/>
              </a:gs>
              <a:gs pos="35000">
                <a:srgbClr val="FFFFAF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Heap</a:t>
            </a:r>
            <a:endParaRPr sz="1800" b="0" i="0" u="none" strike="noStrike" cap="none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16" name="Shape 180"/>
          <p:cNvSpPr/>
          <p:nvPr/>
        </p:nvSpPr>
        <p:spPr>
          <a:xfrm>
            <a:off x="5867397" y="733778"/>
            <a:ext cx="1950157" cy="622300"/>
          </a:xfrm>
          <a:prstGeom prst="rect">
            <a:avLst/>
          </a:prstGeom>
          <a:gradFill>
            <a:gsLst>
              <a:gs pos="0">
                <a:srgbClr val="AFDBAC"/>
              </a:gs>
              <a:gs pos="35000">
                <a:srgbClr val="C8E6C4"/>
              </a:gs>
              <a:gs pos="100000">
                <a:srgbClr val="EBF6E8"/>
              </a:gs>
            </a:gsLst>
            <a:lin ang="16200000" scaled="0"/>
          </a:gradFill>
          <a:ln w="9525" cap="flat" cmpd="sng">
            <a:solidFill>
              <a:srgbClr val="37802A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Stack</a:t>
            </a:r>
            <a:endParaRPr sz="1800" b="0" i="0" u="none" strike="noStrike" cap="none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cxnSp>
        <p:nvCxnSpPr>
          <p:cNvPr id="17" name="Shape 181"/>
          <p:cNvCxnSpPr>
            <a:stCxn id="16" idx="2"/>
          </p:cNvCxnSpPr>
          <p:nvPr/>
        </p:nvCxnSpPr>
        <p:spPr>
          <a:xfrm>
            <a:off x="6842476" y="1356078"/>
            <a:ext cx="0" cy="120650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8" name="Shape 182"/>
          <p:cNvCxnSpPr>
            <a:stCxn id="15" idx="0"/>
          </p:cNvCxnSpPr>
          <p:nvPr/>
        </p:nvCxnSpPr>
        <p:spPr>
          <a:xfrm flipV="1">
            <a:off x="6835193" y="2562478"/>
            <a:ext cx="7283" cy="139710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9" name="TextBox 18"/>
          <p:cNvSpPr txBox="1"/>
          <p:nvPr/>
        </p:nvSpPr>
        <p:spPr>
          <a:xfrm>
            <a:off x="3933887" y="5345844"/>
            <a:ext cx="1175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/>
              <a:t>a</a:t>
            </a:r>
            <a:r>
              <a:rPr lang="en-US" b="1" i="1" dirty="0" err="1" smtClean="0"/>
              <a:t>Program</a:t>
            </a:r>
            <a:endParaRPr lang="en-US" b="1" i="1" dirty="0"/>
          </a:p>
        </p:txBody>
      </p:sp>
      <p:sp>
        <p:nvSpPr>
          <p:cNvPr id="20" name="Rectangle 19"/>
          <p:cNvSpPr/>
          <p:nvPr/>
        </p:nvSpPr>
        <p:spPr>
          <a:xfrm>
            <a:off x="3380165" y="5330945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5311808" y="5328124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ＭＳ ゴシック"/>
                <a:ea typeface="ＭＳ ゴシック"/>
                <a:cs typeface="ＭＳ ゴシック"/>
              </a:rPr>
              <a:t>=</a:t>
            </a:r>
            <a:endParaRPr lang="en-US" sz="2400" b="1" dirty="0"/>
          </a:p>
        </p:txBody>
      </p:sp>
      <p:sp>
        <p:nvSpPr>
          <p:cNvPr id="22" name="Parallelogram 21"/>
          <p:cNvSpPr/>
          <p:nvPr/>
        </p:nvSpPr>
        <p:spPr>
          <a:xfrm>
            <a:off x="1259674" y="5853288"/>
            <a:ext cx="1874871" cy="592671"/>
          </a:xfrm>
          <a:prstGeom prst="parallelogram">
            <a:avLst/>
          </a:prstGeom>
          <a:noFill/>
          <a:ln w="9525" cmpd="sng">
            <a:solidFill>
              <a:srgbClr val="0000FF"/>
            </a:solidFill>
            <a:prstDash val="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 smtClean="0">
                <a:solidFill>
                  <a:srgbClr val="000000"/>
                </a:solidFill>
              </a:rPr>
              <a:t>aProgram’s</a:t>
            </a:r>
            <a:r>
              <a:rPr lang="en-US" i="1" dirty="0" smtClean="0">
                <a:solidFill>
                  <a:srgbClr val="000000"/>
                </a:solidFill>
              </a:rPr>
              <a:t> process 1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23" name="Parallelogram 22"/>
          <p:cNvSpPr/>
          <p:nvPr/>
        </p:nvSpPr>
        <p:spPr>
          <a:xfrm>
            <a:off x="5921975" y="5889976"/>
            <a:ext cx="1874871" cy="592671"/>
          </a:xfrm>
          <a:prstGeom prst="parallelogram">
            <a:avLst/>
          </a:prstGeom>
          <a:noFill/>
          <a:ln w="9525" cmpd="sng">
            <a:solidFill>
              <a:srgbClr val="0000FF"/>
            </a:solidFill>
            <a:prstDash val="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 smtClean="0">
                <a:solidFill>
                  <a:srgbClr val="000000"/>
                </a:solidFill>
              </a:rPr>
              <a:t>aProgram’s</a:t>
            </a:r>
            <a:r>
              <a:rPr lang="en-US" i="1" dirty="0" smtClean="0">
                <a:solidFill>
                  <a:srgbClr val="000000"/>
                </a:solidFill>
              </a:rPr>
              <a:t> process 2</a:t>
            </a:r>
            <a:endParaRPr lang="en-US" i="1" dirty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12424" y="771302"/>
            <a:ext cx="4185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≠</a:t>
            </a:r>
            <a:endParaRPr lang="en-US" sz="3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312424" y="3939248"/>
            <a:ext cx="4185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≠</a:t>
            </a:r>
            <a:endParaRPr lang="en-US" sz="3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312424" y="4619402"/>
            <a:ext cx="4185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≠</a:t>
            </a:r>
            <a:endParaRPr lang="en-US" sz="32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190760" y="223336"/>
            <a:ext cx="4762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Recall:  One Program Two Processes</a:t>
            </a:r>
            <a:endParaRPr lang="en-US" sz="2400" b="1" i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18553" y="5719234"/>
            <a:ext cx="921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(equivalent)</a:t>
            </a:r>
            <a:endParaRPr lang="en-US" sz="1200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233333" y="1356078"/>
            <a:ext cx="588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(vary)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38441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1" presetClass="emph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1" presetClass="emph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3" grpId="0" animBg="1"/>
      <p:bldP spid="15" grpId="0" animBg="1"/>
      <p:bldP spid="16" grpId="0" animBg="1"/>
      <p:bldP spid="22" grpId="0" animBg="1"/>
      <p:bldP spid="23" grpId="0" animBg="1"/>
      <p:bldP spid="24" grpId="0"/>
      <p:bldP spid="26" grpId="0"/>
      <p:bldP spid="27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Single-threaded and Multithreaded Processes</a:t>
            </a:r>
            <a:endParaRPr lang="en-US" sz="3200" dirty="0"/>
          </a:p>
        </p:txBody>
      </p:sp>
      <p:grpSp>
        <p:nvGrpSpPr>
          <p:cNvPr id="39" name="Group 38"/>
          <p:cNvGrpSpPr/>
          <p:nvPr/>
        </p:nvGrpSpPr>
        <p:grpSpPr>
          <a:xfrm>
            <a:off x="361244" y="1944926"/>
            <a:ext cx="4073769" cy="3810000"/>
            <a:chOff x="361244" y="1112377"/>
            <a:chExt cx="4073769" cy="3810000"/>
          </a:xfrm>
        </p:grpSpPr>
        <p:sp>
          <p:nvSpPr>
            <p:cNvPr id="4" name="Shape 171"/>
            <p:cNvSpPr/>
            <p:nvPr/>
          </p:nvSpPr>
          <p:spPr>
            <a:xfrm>
              <a:off x="361244" y="1112377"/>
              <a:ext cx="4038600" cy="3810000"/>
            </a:xfrm>
            <a:prstGeom prst="rect">
              <a:avLst/>
            </a:prstGeom>
            <a:gradFill>
              <a:gsLst>
                <a:gs pos="0">
                  <a:srgbClr val="FFD88D"/>
                </a:gs>
                <a:gs pos="35000">
                  <a:srgbClr val="FFE3B0"/>
                </a:gs>
                <a:gs pos="100000">
                  <a:srgbClr val="FFF4DF"/>
                </a:gs>
              </a:gsLst>
              <a:lin ang="16200000" scaled="0"/>
            </a:gradFill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" name="Shape 172"/>
            <p:cNvSpPr/>
            <p:nvPr/>
          </p:nvSpPr>
          <p:spPr>
            <a:xfrm>
              <a:off x="460890" y="1293499"/>
              <a:ext cx="1143000" cy="533400"/>
            </a:xfrm>
            <a:prstGeom prst="rect">
              <a:avLst/>
            </a:prstGeom>
            <a:gradFill>
              <a:gsLst>
                <a:gs pos="0">
                  <a:srgbClr val="AFDBAC"/>
                </a:gs>
                <a:gs pos="35000">
                  <a:srgbClr val="C8E6C4"/>
                </a:gs>
                <a:gs pos="100000">
                  <a:srgbClr val="EBF6E8"/>
                </a:gs>
              </a:gsLst>
              <a:lin ang="16200000" scaled="0"/>
            </a:gradFill>
            <a:ln w="9525" cap="flat" cmpd="sng">
              <a:solidFill>
                <a:srgbClr val="37802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code</a:t>
              </a:r>
              <a:endPara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6" name="Shape 173"/>
            <p:cNvSpPr/>
            <p:nvPr/>
          </p:nvSpPr>
          <p:spPr>
            <a:xfrm>
              <a:off x="1732844" y="1293499"/>
              <a:ext cx="1143000" cy="533400"/>
            </a:xfrm>
            <a:prstGeom prst="rect">
              <a:avLst/>
            </a:prstGeom>
            <a:gradFill>
              <a:gsLst>
                <a:gs pos="0">
                  <a:srgbClr val="AFDBAC"/>
                </a:gs>
                <a:gs pos="35000">
                  <a:srgbClr val="C8E6C4"/>
                </a:gs>
                <a:gs pos="100000">
                  <a:srgbClr val="EBF6E8"/>
                </a:gs>
              </a:gsLst>
              <a:lin ang="16200000" scaled="0"/>
            </a:gradFill>
            <a:ln w="9525" cap="flat" cmpd="sng">
              <a:solidFill>
                <a:srgbClr val="37802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data</a:t>
              </a:r>
              <a:endPara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7" name="Shape 174"/>
            <p:cNvSpPr/>
            <p:nvPr/>
          </p:nvSpPr>
          <p:spPr>
            <a:xfrm>
              <a:off x="3063412" y="1299654"/>
              <a:ext cx="1107831" cy="533400"/>
            </a:xfrm>
            <a:prstGeom prst="rect">
              <a:avLst/>
            </a:prstGeom>
            <a:gradFill>
              <a:gsLst>
                <a:gs pos="0">
                  <a:srgbClr val="AFDBAC"/>
                </a:gs>
                <a:gs pos="35000">
                  <a:srgbClr val="C8E6C4"/>
                </a:gs>
                <a:gs pos="100000">
                  <a:srgbClr val="EBF6E8"/>
                </a:gs>
              </a:gsLst>
              <a:lin ang="16200000" scaled="0"/>
            </a:gradFill>
            <a:ln w="9525" cap="flat" cmpd="sng">
              <a:solidFill>
                <a:srgbClr val="37802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files</a:t>
              </a:r>
              <a:endPara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" name="Shape 175"/>
            <p:cNvSpPr/>
            <p:nvPr/>
          </p:nvSpPr>
          <p:spPr>
            <a:xfrm>
              <a:off x="461758" y="2026777"/>
              <a:ext cx="1142132" cy="533400"/>
            </a:xfrm>
            <a:prstGeom prst="rect">
              <a:avLst/>
            </a:prstGeom>
            <a:gradFill>
              <a:gsLst>
                <a:gs pos="0">
                  <a:srgbClr val="AFDBAC"/>
                </a:gs>
                <a:gs pos="35000">
                  <a:srgbClr val="C8E6C4"/>
                </a:gs>
                <a:gs pos="100000">
                  <a:srgbClr val="EBF6E8"/>
                </a:gs>
              </a:gsLst>
              <a:lin ang="16200000" scaled="0"/>
            </a:gradFill>
            <a:ln w="9525" cap="flat" cmpd="sng">
              <a:solidFill>
                <a:srgbClr val="37802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50" b="0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registers</a:t>
              </a:r>
              <a:endParaRPr sz="175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9" name="Shape 176"/>
            <p:cNvSpPr/>
            <p:nvPr/>
          </p:nvSpPr>
          <p:spPr>
            <a:xfrm>
              <a:off x="3063413" y="2026777"/>
              <a:ext cx="1107831" cy="533400"/>
            </a:xfrm>
            <a:prstGeom prst="rect">
              <a:avLst/>
            </a:prstGeom>
            <a:gradFill>
              <a:gsLst>
                <a:gs pos="0">
                  <a:srgbClr val="AFDBAC"/>
                </a:gs>
                <a:gs pos="35000">
                  <a:srgbClr val="C8E6C4"/>
                </a:gs>
                <a:gs pos="100000">
                  <a:srgbClr val="EBF6E8"/>
                </a:gs>
              </a:gsLst>
              <a:lin ang="16200000" scaled="0"/>
            </a:gradFill>
            <a:ln w="9525" cap="flat" cmpd="sng">
              <a:solidFill>
                <a:srgbClr val="37802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stack</a:t>
              </a:r>
              <a:endPara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0" name="Shape 177"/>
            <p:cNvCxnSpPr/>
            <p:nvPr/>
          </p:nvCxnSpPr>
          <p:spPr>
            <a:xfrm>
              <a:off x="361244" y="1965817"/>
              <a:ext cx="40386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Shape 192"/>
            <p:cNvSpPr/>
            <p:nvPr/>
          </p:nvSpPr>
          <p:spPr>
            <a:xfrm>
              <a:off x="2052884" y="3164062"/>
              <a:ext cx="228600" cy="12001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45000" y="4857"/>
                    <a:pt x="90000" y="9714"/>
                    <a:pt x="96000" y="17142"/>
                  </a:cubicBezTo>
                  <a:cubicBezTo>
                    <a:pt x="102000" y="24571"/>
                    <a:pt x="33000" y="35619"/>
                    <a:pt x="36000" y="44571"/>
                  </a:cubicBezTo>
                  <a:cubicBezTo>
                    <a:pt x="39000" y="53523"/>
                    <a:pt x="113000" y="62476"/>
                    <a:pt x="114000" y="70857"/>
                  </a:cubicBezTo>
                  <a:cubicBezTo>
                    <a:pt x="115000" y="79238"/>
                    <a:pt x="41000" y="86666"/>
                    <a:pt x="42000" y="94857"/>
                  </a:cubicBezTo>
                  <a:cubicBezTo>
                    <a:pt x="43000" y="103047"/>
                    <a:pt x="120000" y="120000"/>
                    <a:pt x="120000" y="120000"/>
                  </a:cubicBezTo>
                  <a:lnTo>
                    <a:pt x="120000" y="120000"/>
                  </a:lnTo>
                </a:path>
              </a:pathLst>
            </a:cu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7" name="Shape 194"/>
            <p:cNvSpPr txBox="1"/>
            <p:nvPr/>
          </p:nvSpPr>
          <p:spPr>
            <a:xfrm>
              <a:off x="3028244" y="3493627"/>
              <a:ext cx="9693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thread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28" name="Shape 195"/>
            <p:cNvCxnSpPr/>
            <p:nvPr/>
          </p:nvCxnSpPr>
          <p:spPr>
            <a:xfrm rot="10800000">
              <a:off x="2418644" y="3703177"/>
              <a:ext cx="571500" cy="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31" name="Shape 200"/>
            <p:cNvSpPr/>
            <p:nvPr/>
          </p:nvSpPr>
          <p:spPr>
            <a:xfrm>
              <a:off x="1732844" y="2068687"/>
              <a:ext cx="1142132" cy="533400"/>
            </a:xfrm>
            <a:prstGeom prst="rect">
              <a:avLst/>
            </a:prstGeom>
            <a:gradFill>
              <a:gsLst>
                <a:gs pos="0">
                  <a:srgbClr val="AFDBAC"/>
                </a:gs>
                <a:gs pos="35000">
                  <a:srgbClr val="C8E6C4"/>
                </a:gs>
                <a:gs pos="100000">
                  <a:srgbClr val="EBF6E8"/>
                </a:gs>
              </a:gsLst>
              <a:lin ang="16200000" scaled="0"/>
            </a:gradFill>
            <a:ln w="9525" cap="flat" cmpd="sng">
              <a:solidFill>
                <a:srgbClr val="37802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5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Program Counter</a:t>
              </a:r>
              <a:endParaRPr sz="175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7" name="Shape 206"/>
            <p:cNvSpPr/>
            <p:nvPr/>
          </p:nvSpPr>
          <p:spPr>
            <a:xfrm>
              <a:off x="402275" y="1139047"/>
              <a:ext cx="4032738" cy="1524000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16862"/>
              </a:srgb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684608" y="1930815"/>
            <a:ext cx="4097801" cy="3825240"/>
            <a:chOff x="4684608" y="1098266"/>
            <a:chExt cx="4097801" cy="3825240"/>
          </a:xfrm>
        </p:grpSpPr>
        <p:sp>
          <p:nvSpPr>
            <p:cNvPr id="11" name="Shape 178"/>
            <p:cNvSpPr/>
            <p:nvPr/>
          </p:nvSpPr>
          <p:spPr>
            <a:xfrm>
              <a:off x="4718898" y="1113506"/>
              <a:ext cx="4038600" cy="3810000"/>
            </a:xfrm>
            <a:prstGeom prst="rect">
              <a:avLst/>
            </a:prstGeom>
            <a:gradFill>
              <a:gsLst>
                <a:gs pos="0">
                  <a:srgbClr val="FFD88D"/>
                </a:gs>
                <a:gs pos="35000">
                  <a:srgbClr val="FFE3B0"/>
                </a:gs>
                <a:gs pos="100000">
                  <a:srgbClr val="FFF4DF"/>
                </a:gs>
              </a:gsLst>
              <a:lin ang="16200000" scaled="0"/>
            </a:gradFill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2" name="Shape 179"/>
            <p:cNvSpPr/>
            <p:nvPr/>
          </p:nvSpPr>
          <p:spPr>
            <a:xfrm>
              <a:off x="4818544" y="1294628"/>
              <a:ext cx="1143000" cy="533400"/>
            </a:xfrm>
            <a:prstGeom prst="rect">
              <a:avLst/>
            </a:prstGeom>
            <a:gradFill>
              <a:gsLst>
                <a:gs pos="0">
                  <a:srgbClr val="AFDBAC"/>
                </a:gs>
                <a:gs pos="35000">
                  <a:srgbClr val="C8E6C4"/>
                </a:gs>
                <a:gs pos="100000">
                  <a:srgbClr val="EBF6E8"/>
                </a:gs>
              </a:gsLst>
              <a:lin ang="16200000" scaled="0"/>
            </a:gradFill>
            <a:ln w="9525" cap="flat" cmpd="sng">
              <a:solidFill>
                <a:srgbClr val="37802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code</a:t>
              </a:r>
              <a:endPara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3" name="Shape 180"/>
            <p:cNvSpPr/>
            <p:nvPr/>
          </p:nvSpPr>
          <p:spPr>
            <a:xfrm>
              <a:off x="6147648" y="1294628"/>
              <a:ext cx="1143000" cy="533400"/>
            </a:xfrm>
            <a:prstGeom prst="rect">
              <a:avLst/>
            </a:prstGeom>
            <a:gradFill>
              <a:gsLst>
                <a:gs pos="0">
                  <a:srgbClr val="AFDBAC"/>
                </a:gs>
                <a:gs pos="35000">
                  <a:srgbClr val="C8E6C4"/>
                </a:gs>
                <a:gs pos="100000">
                  <a:srgbClr val="EBF6E8"/>
                </a:gs>
              </a:gsLst>
              <a:lin ang="16200000" scaled="0"/>
            </a:gradFill>
            <a:ln w="9525" cap="flat" cmpd="sng">
              <a:solidFill>
                <a:srgbClr val="37802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data</a:t>
              </a:r>
              <a:endPara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4" name="Shape 181"/>
            <p:cNvSpPr/>
            <p:nvPr/>
          </p:nvSpPr>
          <p:spPr>
            <a:xfrm>
              <a:off x="7488768" y="1300783"/>
              <a:ext cx="1143000" cy="533400"/>
            </a:xfrm>
            <a:prstGeom prst="rect">
              <a:avLst/>
            </a:prstGeom>
            <a:gradFill>
              <a:gsLst>
                <a:gs pos="0">
                  <a:srgbClr val="AFDBAC"/>
                </a:gs>
                <a:gs pos="35000">
                  <a:srgbClr val="C8E6C4"/>
                </a:gs>
                <a:gs pos="100000">
                  <a:srgbClr val="EBF6E8"/>
                </a:gs>
              </a:gsLst>
              <a:lin ang="16200000" scaled="0"/>
            </a:gradFill>
            <a:ln w="9525" cap="flat" cmpd="sng">
              <a:solidFill>
                <a:srgbClr val="37802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files</a:t>
              </a:r>
              <a:endPara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5" name="Shape 182"/>
            <p:cNvSpPr/>
            <p:nvPr/>
          </p:nvSpPr>
          <p:spPr>
            <a:xfrm>
              <a:off x="4807700" y="2027906"/>
              <a:ext cx="1219200" cy="533400"/>
            </a:xfrm>
            <a:prstGeom prst="rect">
              <a:avLst/>
            </a:prstGeom>
            <a:gradFill>
              <a:gsLst>
                <a:gs pos="0">
                  <a:srgbClr val="AFDBAC"/>
                </a:gs>
                <a:gs pos="35000">
                  <a:srgbClr val="C8E6C4"/>
                </a:gs>
                <a:gs pos="100000">
                  <a:srgbClr val="EBF6E8"/>
                </a:gs>
              </a:gsLst>
              <a:lin ang="16200000" scaled="0"/>
            </a:gradFill>
            <a:ln w="9525" cap="flat" cmpd="sng">
              <a:solidFill>
                <a:srgbClr val="37802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registers</a:t>
              </a:r>
              <a:endPara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6" name="Shape 183"/>
            <p:cNvCxnSpPr/>
            <p:nvPr/>
          </p:nvCxnSpPr>
          <p:spPr>
            <a:xfrm>
              <a:off x="4684608" y="1966946"/>
              <a:ext cx="40386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" name="Shape 184"/>
            <p:cNvSpPr/>
            <p:nvPr/>
          </p:nvSpPr>
          <p:spPr>
            <a:xfrm>
              <a:off x="4814148" y="2637506"/>
              <a:ext cx="1219200" cy="533400"/>
            </a:xfrm>
            <a:prstGeom prst="rect">
              <a:avLst/>
            </a:prstGeom>
            <a:gradFill>
              <a:gsLst>
                <a:gs pos="0">
                  <a:srgbClr val="AFDBAC"/>
                </a:gs>
                <a:gs pos="35000">
                  <a:srgbClr val="C8E6C4"/>
                </a:gs>
                <a:gs pos="100000">
                  <a:srgbClr val="EBF6E8"/>
                </a:gs>
              </a:gsLst>
              <a:lin ang="16200000" scaled="0"/>
            </a:gradFill>
            <a:ln w="9525" cap="flat" cmpd="sng">
              <a:solidFill>
                <a:srgbClr val="37802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stack</a:t>
              </a:r>
              <a:endPara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8" name="Shape 185"/>
            <p:cNvSpPr/>
            <p:nvPr/>
          </p:nvSpPr>
          <p:spPr>
            <a:xfrm>
              <a:off x="6156440" y="2027906"/>
              <a:ext cx="1219200" cy="533400"/>
            </a:xfrm>
            <a:prstGeom prst="rect">
              <a:avLst/>
            </a:prstGeom>
            <a:gradFill>
              <a:gsLst>
                <a:gs pos="0">
                  <a:srgbClr val="AFDBAC"/>
                </a:gs>
                <a:gs pos="35000">
                  <a:srgbClr val="C8E6C4"/>
                </a:gs>
                <a:gs pos="100000">
                  <a:srgbClr val="EBF6E8"/>
                </a:gs>
              </a:gsLst>
              <a:lin ang="16200000" scaled="0"/>
            </a:gradFill>
            <a:ln w="9525" cap="flat" cmpd="sng">
              <a:solidFill>
                <a:srgbClr val="37802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registers</a:t>
              </a:r>
              <a:endPara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9" name="Shape 186"/>
            <p:cNvSpPr/>
            <p:nvPr/>
          </p:nvSpPr>
          <p:spPr>
            <a:xfrm>
              <a:off x="6151458" y="2637506"/>
              <a:ext cx="1219200" cy="533400"/>
            </a:xfrm>
            <a:prstGeom prst="rect">
              <a:avLst/>
            </a:prstGeom>
            <a:gradFill>
              <a:gsLst>
                <a:gs pos="0">
                  <a:srgbClr val="AFDBAC"/>
                </a:gs>
                <a:gs pos="35000">
                  <a:srgbClr val="C8E6C4"/>
                </a:gs>
                <a:gs pos="100000">
                  <a:srgbClr val="EBF6E8"/>
                </a:gs>
              </a:gsLst>
              <a:lin ang="16200000" scaled="0"/>
            </a:gradFill>
            <a:ln w="9525" cap="flat" cmpd="sng">
              <a:solidFill>
                <a:srgbClr val="37802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stack</a:t>
              </a:r>
              <a:endPara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" name="Shape 187"/>
            <p:cNvSpPr/>
            <p:nvPr/>
          </p:nvSpPr>
          <p:spPr>
            <a:xfrm>
              <a:off x="7474700" y="2039336"/>
              <a:ext cx="1219200" cy="533400"/>
            </a:xfrm>
            <a:prstGeom prst="rect">
              <a:avLst/>
            </a:prstGeom>
            <a:gradFill>
              <a:gsLst>
                <a:gs pos="0">
                  <a:srgbClr val="AFDBAC"/>
                </a:gs>
                <a:gs pos="35000">
                  <a:srgbClr val="C8E6C4"/>
                </a:gs>
                <a:gs pos="100000">
                  <a:srgbClr val="EBF6E8"/>
                </a:gs>
              </a:gsLst>
              <a:lin ang="16200000" scaled="0"/>
            </a:gradFill>
            <a:ln w="9525" cap="flat" cmpd="sng">
              <a:solidFill>
                <a:srgbClr val="37802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registers</a:t>
              </a:r>
              <a:endPara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1" name="Shape 188"/>
            <p:cNvSpPr/>
            <p:nvPr/>
          </p:nvSpPr>
          <p:spPr>
            <a:xfrm>
              <a:off x="7481148" y="2648936"/>
              <a:ext cx="1219200" cy="533400"/>
            </a:xfrm>
            <a:prstGeom prst="rect">
              <a:avLst/>
            </a:prstGeom>
            <a:gradFill>
              <a:gsLst>
                <a:gs pos="0">
                  <a:srgbClr val="AFDBAC"/>
                </a:gs>
                <a:gs pos="35000">
                  <a:srgbClr val="C8E6C4"/>
                </a:gs>
                <a:gs pos="100000">
                  <a:srgbClr val="EBF6E8"/>
                </a:gs>
              </a:gsLst>
              <a:lin ang="16200000" scaled="0"/>
            </a:gradFill>
            <a:ln w="9525" cap="flat" cmpd="sng">
              <a:solidFill>
                <a:srgbClr val="37802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stack</a:t>
              </a:r>
              <a:endPara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22" name="Shape 189"/>
            <p:cNvCxnSpPr/>
            <p:nvPr/>
          </p:nvCxnSpPr>
          <p:spPr>
            <a:xfrm>
              <a:off x="4718898" y="3848848"/>
              <a:ext cx="40386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Shape 190"/>
            <p:cNvCxnSpPr/>
            <p:nvPr/>
          </p:nvCxnSpPr>
          <p:spPr>
            <a:xfrm>
              <a:off x="6079068" y="1966946"/>
              <a:ext cx="0" cy="295656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Shape 191"/>
            <p:cNvCxnSpPr/>
            <p:nvPr/>
          </p:nvCxnSpPr>
          <p:spPr>
            <a:xfrm>
              <a:off x="7420188" y="1966946"/>
              <a:ext cx="0" cy="295656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" name="Shape 193"/>
            <p:cNvSpPr/>
            <p:nvPr/>
          </p:nvSpPr>
          <p:spPr>
            <a:xfrm>
              <a:off x="5098628" y="3962334"/>
              <a:ext cx="114300" cy="82167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45000" y="4857"/>
                    <a:pt x="90000" y="9714"/>
                    <a:pt x="96000" y="17142"/>
                  </a:cubicBezTo>
                  <a:cubicBezTo>
                    <a:pt x="102000" y="24571"/>
                    <a:pt x="33000" y="35619"/>
                    <a:pt x="36000" y="44571"/>
                  </a:cubicBezTo>
                  <a:cubicBezTo>
                    <a:pt x="39000" y="53523"/>
                    <a:pt x="113000" y="62476"/>
                    <a:pt x="114000" y="70857"/>
                  </a:cubicBezTo>
                  <a:cubicBezTo>
                    <a:pt x="115000" y="79238"/>
                    <a:pt x="41000" y="86666"/>
                    <a:pt x="42000" y="94857"/>
                  </a:cubicBezTo>
                  <a:cubicBezTo>
                    <a:pt x="43000" y="103047"/>
                    <a:pt x="120000" y="120000"/>
                    <a:pt x="120000" y="120000"/>
                  </a:cubicBezTo>
                  <a:lnTo>
                    <a:pt x="120000" y="120000"/>
                  </a:lnTo>
                </a:path>
              </a:pathLst>
            </a:cu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" name="Shape 196"/>
            <p:cNvSpPr txBox="1"/>
            <p:nvPr/>
          </p:nvSpPr>
          <p:spPr>
            <a:xfrm>
              <a:off x="5214198" y="4357483"/>
              <a:ext cx="1066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thread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0" name="Shape 197"/>
            <p:cNvCxnSpPr>
              <a:stCxn id="29" idx="0"/>
            </p:cNvCxnSpPr>
            <p:nvPr/>
          </p:nvCxnSpPr>
          <p:spPr>
            <a:xfrm rot="10800000">
              <a:off x="5328498" y="3989983"/>
              <a:ext cx="419100" cy="3675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</p:cxnSp>
        <p:sp>
          <p:nvSpPr>
            <p:cNvPr id="32" name="Shape 201"/>
            <p:cNvSpPr/>
            <p:nvPr/>
          </p:nvSpPr>
          <p:spPr>
            <a:xfrm>
              <a:off x="4834468" y="3261076"/>
              <a:ext cx="1219200" cy="533400"/>
            </a:xfrm>
            <a:prstGeom prst="rect">
              <a:avLst/>
            </a:prstGeom>
            <a:gradFill>
              <a:gsLst>
                <a:gs pos="0">
                  <a:srgbClr val="AFDBAC"/>
                </a:gs>
                <a:gs pos="35000">
                  <a:srgbClr val="C8E6C4"/>
                </a:gs>
                <a:gs pos="100000">
                  <a:srgbClr val="EBF6E8"/>
                </a:gs>
              </a:gsLst>
              <a:lin ang="16200000" scaled="0"/>
            </a:gradFill>
            <a:ln w="9525" cap="flat" cmpd="sng">
              <a:solidFill>
                <a:srgbClr val="37802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Program Counter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3" name="Shape 202"/>
            <p:cNvSpPr/>
            <p:nvPr/>
          </p:nvSpPr>
          <p:spPr>
            <a:xfrm>
              <a:off x="6155268" y="3273776"/>
              <a:ext cx="1219200" cy="533400"/>
            </a:xfrm>
            <a:prstGeom prst="rect">
              <a:avLst/>
            </a:prstGeom>
            <a:gradFill>
              <a:gsLst>
                <a:gs pos="0">
                  <a:srgbClr val="AFDBAC"/>
                </a:gs>
                <a:gs pos="35000">
                  <a:srgbClr val="C8E6C4"/>
                </a:gs>
                <a:gs pos="100000">
                  <a:srgbClr val="EBF6E8"/>
                </a:gs>
              </a:gsLst>
              <a:lin ang="16200000" scaled="0"/>
            </a:gradFill>
            <a:ln w="9525" cap="flat" cmpd="sng">
              <a:solidFill>
                <a:srgbClr val="37802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Program Counter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4" name="Shape 203"/>
            <p:cNvSpPr/>
            <p:nvPr/>
          </p:nvSpPr>
          <p:spPr>
            <a:xfrm>
              <a:off x="7501468" y="3273776"/>
              <a:ext cx="1219200" cy="533400"/>
            </a:xfrm>
            <a:prstGeom prst="rect">
              <a:avLst/>
            </a:prstGeom>
            <a:gradFill>
              <a:gsLst>
                <a:gs pos="0">
                  <a:srgbClr val="AFDBAC"/>
                </a:gs>
                <a:gs pos="35000">
                  <a:srgbClr val="C8E6C4"/>
                </a:gs>
                <a:gs pos="100000">
                  <a:srgbClr val="EBF6E8"/>
                </a:gs>
              </a:gsLst>
              <a:lin ang="16200000" scaled="0"/>
            </a:gradFill>
            <a:ln w="9525" cap="flat" cmpd="sng">
              <a:solidFill>
                <a:srgbClr val="37802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Program Counter</a:t>
              </a: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5" name="Shape 204"/>
            <p:cNvSpPr/>
            <p:nvPr/>
          </p:nvSpPr>
          <p:spPr>
            <a:xfrm>
              <a:off x="6650568" y="3959576"/>
              <a:ext cx="114300" cy="82167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45000" y="4857"/>
                    <a:pt x="90000" y="9714"/>
                    <a:pt x="96000" y="17142"/>
                  </a:cubicBezTo>
                  <a:cubicBezTo>
                    <a:pt x="102000" y="24571"/>
                    <a:pt x="33000" y="35619"/>
                    <a:pt x="36000" y="44571"/>
                  </a:cubicBezTo>
                  <a:cubicBezTo>
                    <a:pt x="39000" y="53523"/>
                    <a:pt x="113000" y="62476"/>
                    <a:pt x="114000" y="70857"/>
                  </a:cubicBezTo>
                  <a:cubicBezTo>
                    <a:pt x="115000" y="79238"/>
                    <a:pt x="41000" y="86666"/>
                    <a:pt x="42000" y="94857"/>
                  </a:cubicBezTo>
                  <a:cubicBezTo>
                    <a:pt x="43000" y="103047"/>
                    <a:pt x="120000" y="120000"/>
                    <a:pt x="120000" y="120000"/>
                  </a:cubicBezTo>
                  <a:lnTo>
                    <a:pt x="120000" y="120000"/>
                  </a:lnTo>
                </a:path>
              </a:pathLst>
            </a:cu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6" name="Shape 205"/>
            <p:cNvSpPr/>
            <p:nvPr/>
          </p:nvSpPr>
          <p:spPr>
            <a:xfrm>
              <a:off x="7945968" y="3959576"/>
              <a:ext cx="114300" cy="82167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45000" y="4857"/>
                    <a:pt x="90000" y="9714"/>
                    <a:pt x="96000" y="17142"/>
                  </a:cubicBezTo>
                  <a:cubicBezTo>
                    <a:pt x="102000" y="24571"/>
                    <a:pt x="33000" y="35619"/>
                    <a:pt x="36000" y="44571"/>
                  </a:cubicBezTo>
                  <a:cubicBezTo>
                    <a:pt x="39000" y="53523"/>
                    <a:pt x="113000" y="62476"/>
                    <a:pt x="114000" y="70857"/>
                  </a:cubicBezTo>
                  <a:cubicBezTo>
                    <a:pt x="115000" y="79238"/>
                    <a:pt x="41000" y="86666"/>
                    <a:pt x="42000" y="94857"/>
                  </a:cubicBezTo>
                  <a:cubicBezTo>
                    <a:pt x="43000" y="103047"/>
                    <a:pt x="120000" y="120000"/>
                    <a:pt x="120000" y="120000"/>
                  </a:cubicBezTo>
                  <a:lnTo>
                    <a:pt x="120000" y="120000"/>
                  </a:lnTo>
                </a:path>
              </a:pathLst>
            </a:cu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8" name="Shape 207"/>
            <p:cNvSpPr/>
            <p:nvPr/>
          </p:nvSpPr>
          <p:spPr>
            <a:xfrm>
              <a:off x="4749671" y="1098266"/>
              <a:ext cx="4032738" cy="2708910"/>
            </a:xfrm>
            <a:prstGeom prst="roundRect">
              <a:avLst>
                <a:gd name="adj" fmla="val 0"/>
              </a:avLst>
            </a:prstGeom>
            <a:solidFill>
              <a:srgbClr val="FFFF00">
                <a:alpha val="16862"/>
              </a:srgbClr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41" name="Shape 198"/>
          <p:cNvSpPr txBox="1"/>
          <p:nvPr/>
        </p:nvSpPr>
        <p:spPr>
          <a:xfrm>
            <a:off x="842967" y="5737994"/>
            <a:ext cx="29802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Single-threaded process</a:t>
            </a:r>
            <a:endParaRPr sz="1800" b="1" i="1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42" name="Shape 198"/>
          <p:cNvSpPr txBox="1"/>
          <p:nvPr/>
        </p:nvSpPr>
        <p:spPr>
          <a:xfrm>
            <a:off x="5339205" y="5733900"/>
            <a:ext cx="28202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Multi</a:t>
            </a:r>
            <a:r>
              <a:rPr lang="en-US" sz="1800" b="1" i="1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threaded</a:t>
            </a:r>
            <a:r>
              <a:rPr lang="en-US" sz="1800" i="1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1800" b="1" i="1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process</a:t>
            </a:r>
            <a:endParaRPr sz="1800" b="1" i="1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92540" y="1114778"/>
            <a:ext cx="6158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8000"/>
                </a:solidFill>
                <a:ea typeface="Comic Sans MS"/>
                <a:cs typeface="Calisto MT"/>
                <a:sym typeface="Comic Sans MS"/>
              </a:rPr>
              <a:t>All threads share</a:t>
            </a:r>
            <a:r>
              <a:rPr lang="en-US" b="1" dirty="0">
                <a:solidFill>
                  <a:srgbClr val="008000"/>
                </a:solidFill>
                <a:ea typeface="Comic Sans MS"/>
                <a:cs typeface="Calisto MT"/>
                <a:sym typeface="Comic Sans MS"/>
              </a:rPr>
              <a:t> </a:t>
            </a:r>
            <a:r>
              <a:rPr lang="en-US" dirty="0">
                <a:solidFill>
                  <a:srgbClr val="000000"/>
                </a:solidFill>
                <a:ea typeface="Comic Sans MS"/>
                <a:cs typeface="Calisto MT"/>
                <a:sym typeface="Comic Sans MS"/>
              </a:rPr>
              <a:t>data section, code section, and opened files</a:t>
            </a:r>
            <a:endParaRPr lang="en-US" dirty="0">
              <a:cs typeface="Calisto MT"/>
            </a:endParaRPr>
          </a:p>
        </p:txBody>
      </p:sp>
      <p:sp>
        <p:nvSpPr>
          <p:cNvPr id="45" name="Left Brace 44"/>
          <p:cNvSpPr/>
          <p:nvPr/>
        </p:nvSpPr>
        <p:spPr>
          <a:xfrm rot="5400000">
            <a:off x="2083670" y="-224911"/>
            <a:ext cx="465664" cy="3709489"/>
          </a:xfrm>
          <a:prstGeom prst="leftBrace">
            <a:avLst>
              <a:gd name="adj1" fmla="val 8333"/>
              <a:gd name="adj2" fmla="val 50024"/>
            </a:avLst>
          </a:prstGeom>
          <a:noFill/>
          <a:ln w="9525" cmpd="sng">
            <a:solidFill>
              <a:srgbClr val="00009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45"/>
          <p:cNvSpPr/>
          <p:nvPr/>
        </p:nvSpPr>
        <p:spPr>
          <a:xfrm rot="5400000">
            <a:off x="6489964" y="-224911"/>
            <a:ext cx="465664" cy="3709489"/>
          </a:xfrm>
          <a:prstGeom prst="leftBrace">
            <a:avLst>
              <a:gd name="adj1" fmla="val 8333"/>
              <a:gd name="adj2" fmla="val 50024"/>
            </a:avLst>
          </a:prstGeom>
          <a:noFill/>
          <a:ln w="9525" cmpd="sng">
            <a:solidFill>
              <a:srgbClr val="00009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190605" y="6189817"/>
            <a:ext cx="6762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a typeface="Comic Sans MS"/>
                <a:cs typeface="Calisto MT"/>
                <a:sym typeface="Comic Sans MS"/>
              </a:rPr>
              <a:t>Each thread has its own </a:t>
            </a:r>
            <a:r>
              <a:rPr lang="en-US" dirty="0">
                <a:solidFill>
                  <a:srgbClr val="008000"/>
                </a:solidFill>
                <a:ea typeface="Comic Sans MS"/>
                <a:cs typeface="Calisto MT"/>
                <a:sym typeface="Comic Sans MS"/>
              </a:rPr>
              <a:t>program counter</a:t>
            </a:r>
            <a:r>
              <a:rPr lang="en-US" dirty="0">
                <a:solidFill>
                  <a:srgbClr val="000000"/>
                </a:solidFill>
                <a:ea typeface="Comic Sans MS"/>
                <a:cs typeface="Calisto MT"/>
                <a:sym typeface="Comic Sans MS"/>
              </a:rPr>
              <a:t>, </a:t>
            </a:r>
            <a:r>
              <a:rPr lang="en-US" dirty="0">
                <a:solidFill>
                  <a:srgbClr val="008000"/>
                </a:solidFill>
                <a:ea typeface="Comic Sans MS"/>
                <a:cs typeface="Calisto MT"/>
                <a:sym typeface="Comic Sans MS"/>
              </a:rPr>
              <a:t>registers</a:t>
            </a:r>
            <a:r>
              <a:rPr lang="en-US" dirty="0">
                <a:solidFill>
                  <a:srgbClr val="000000"/>
                </a:solidFill>
                <a:ea typeface="Comic Sans MS"/>
                <a:cs typeface="Calisto MT"/>
                <a:sym typeface="Comic Sans MS"/>
              </a:rPr>
              <a:t>, and </a:t>
            </a:r>
            <a:r>
              <a:rPr lang="en-US" dirty="0">
                <a:solidFill>
                  <a:srgbClr val="008000"/>
                </a:solidFill>
                <a:ea typeface="Comic Sans MS"/>
                <a:cs typeface="Calisto MT"/>
                <a:sym typeface="Comic Sans MS"/>
              </a:rPr>
              <a:t>stack</a:t>
            </a:r>
            <a:endParaRPr lang="en-US" dirty="0">
              <a:solidFill>
                <a:srgbClr val="008000"/>
              </a:solidFill>
              <a:ea typeface="Comic Sans MS"/>
              <a:cs typeface="Calisto M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77444" y="-5644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50" name="Elbow Connector 49"/>
          <p:cNvCxnSpPr>
            <a:stCxn id="47" idx="0"/>
            <a:endCxn id="11" idx="1"/>
          </p:cNvCxnSpPr>
          <p:nvPr/>
        </p:nvCxnSpPr>
        <p:spPr>
          <a:xfrm rot="5400000" flipH="1" flipV="1">
            <a:off x="3476068" y="4946988"/>
            <a:ext cx="2338762" cy="146897"/>
          </a:xfrm>
          <a:prstGeom prst="bentConnector2">
            <a:avLst/>
          </a:prstGeom>
          <a:ln w="9525" cmpd="sng">
            <a:solidFill>
              <a:srgbClr val="000090"/>
            </a:solidFill>
            <a:prstDash val="lg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20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 animBg="1"/>
      <p:bldP spid="46" grpId="0" animBg="1"/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Passing - Windows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5" descr="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779" y="3231445"/>
            <a:ext cx="6090443" cy="2610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557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Multithread?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8000"/>
                </a:solidFill>
                <a:ea typeface="Comic Sans MS"/>
                <a:cs typeface="Calisto MT"/>
                <a:sym typeface="Comic Sans MS"/>
              </a:rPr>
              <a:t>Key idea: </a:t>
            </a:r>
            <a:r>
              <a:rPr lang="en-US" dirty="0">
                <a:solidFill>
                  <a:schemeClr val="dk1"/>
                </a:solidFill>
                <a:ea typeface="Comic Sans MS"/>
                <a:cs typeface="Calisto MT"/>
                <a:sym typeface="Comic Sans MS"/>
              </a:rPr>
              <a:t>if process has </a:t>
            </a:r>
            <a:r>
              <a:rPr lang="en-US" dirty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multiple threads</a:t>
            </a:r>
            <a:r>
              <a:rPr lang="en-US" dirty="0">
                <a:solidFill>
                  <a:schemeClr val="dk1"/>
                </a:solidFill>
                <a:ea typeface="Comic Sans MS"/>
                <a:cs typeface="Calisto MT"/>
                <a:sym typeface="Comic Sans MS"/>
              </a:rPr>
              <a:t>, it can perform </a:t>
            </a:r>
            <a:r>
              <a:rPr lang="en-US" dirty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multiple </a:t>
            </a:r>
            <a:r>
              <a:rPr lang="en-US" dirty="0">
                <a:solidFill>
                  <a:schemeClr val="dk1"/>
                </a:solidFill>
                <a:ea typeface="Comic Sans MS"/>
                <a:cs typeface="Calisto MT"/>
                <a:sym typeface="Comic Sans MS"/>
              </a:rPr>
              <a:t>tasks at a </a:t>
            </a:r>
            <a:r>
              <a:rPr lang="en-US" dirty="0" smtClean="0">
                <a:solidFill>
                  <a:schemeClr val="dk1"/>
                </a:solidFill>
                <a:ea typeface="Comic Sans MS"/>
                <a:cs typeface="Calisto MT"/>
                <a:sym typeface="Comic Sans MS"/>
              </a:rPr>
              <a:t>time</a:t>
            </a:r>
          </a:p>
          <a:p>
            <a:r>
              <a:rPr lang="en-US" dirty="0">
                <a:solidFill>
                  <a:srgbClr val="008000"/>
                </a:solidFill>
                <a:ea typeface="Comic Sans MS"/>
                <a:cs typeface="Calisto MT"/>
                <a:sym typeface="Comic Sans MS"/>
              </a:rPr>
              <a:t>Example:</a:t>
            </a:r>
            <a:r>
              <a:rPr lang="en-US" dirty="0">
                <a:solidFill>
                  <a:srgbClr val="FF0000"/>
                </a:solidFill>
                <a:ea typeface="Comic Sans MS"/>
                <a:cs typeface="Calisto MT"/>
                <a:sym typeface="Comic Sans MS"/>
              </a:rPr>
              <a:t>  </a:t>
            </a:r>
            <a:r>
              <a:rPr lang="en-US" dirty="0">
                <a:ea typeface="Comic Sans MS"/>
                <a:cs typeface="Calisto MT"/>
                <a:sym typeface="Comic Sans MS"/>
              </a:rPr>
              <a:t>a web server is accessed by thousands of clients </a:t>
            </a:r>
            <a:r>
              <a:rPr lang="en-US" dirty="0" smtClean="0">
                <a:ea typeface="Comic Sans MS"/>
                <a:cs typeface="Calisto MT"/>
                <a:sym typeface="Comic Sans MS"/>
              </a:rPr>
              <a:t>simultaneously</a:t>
            </a:r>
            <a:r>
              <a:rPr lang="en-US" dirty="0">
                <a:ea typeface="Comic Sans MS"/>
                <a:cs typeface="Calisto MT"/>
                <a:sym typeface="Comic Sans MS"/>
              </a:rPr>
              <a:t>. How can we service the clients</a:t>
            </a:r>
            <a:r>
              <a:rPr lang="en-US" dirty="0" smtClean="0">
                <a:ea typeface="Comic Sans MS"/>
                <a:cs typeface="Calisto MT"/>
                <a:sym typeface="Comic Sans MS"/>
              </a:rPr>
              <a:t>?</a:t>
            </a:r>
          </a:p>
          <a:p>
            <a:r>
              <a:rPr lang="en-US" dirty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Single process: </a:t>
            </a:r>
            <a:r>
              <a:rPr lang="en-US" dirty="0">
                <a:ea typeface="Comic Sans MS"/>
                <a:cs typeface="Calisto MT"/>
                <a:sym typeface="Comic Sans MS"/>
              </a:rPr>
              <a:t>services clients one at a time – slow</a:t>
            </a:r>
            <a:r>
              <a:rPr lang="en-US" dirty="0" smtClean="0">
                <a:ea typeface="Comic Sans MS"/>
                <a:cs typeface="Calisto MT"/>
                <a:sym typeface="Comic Sans MS"/>
              </a:rPr>
              <a:t>!</a:t>
            </a:r>
          </a:p>
          <a:p>
            <a:r>
              <a:rPr lang="en-US" dirty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Multiple processes: </a:t>
            </a:r>
            <a:r>
              <a:rPr lang="en-US" dirty="0">
                <a:ea typeface="Comic Sans MS"/>
                <a:cs typeface="Calisto MT"/>
                <a:sym typeface="Comic Sans MS"/>
              </a:rPr>
              <a:t>for each client, fork a </a:t>
            </a:r>
            <a:r>
              <a:rPr lang="en-US" dirty="0" smtClean="0">
                <a:ea typeface="Comic Sans MS"/>
                <a:cs typeface="Calisto MT"/>
                <a:sym typeface="Comic Sans MS"/>
              </a:rPr>
              <a:t>child process</a:t>
            </a:r>
            <a:endParaRPr lang="en-US" dirty="0">
              <a:ea typeface="Comic Sans MS"/>
              <a:cs typeface="Calisto MT"/>
              <a:sym typeface="Comic Sans MS"/>
            </a:endParaRPr>
          </a:p>
          <a:p>
            <a:pPr lvl="1"/>
            <a:r>
              <a:rPr lang="en-US" sz="2400" dirty="0">
                <a:solidFill>
                  <a:srgbClr val="004C26"/>
                </a:solidFill>
                <a:ea typeface="Comic Sans MS"/>
                <a:cs typeface="Calisto MT"/>
                <a:sym typeface="Comic Sans MS"/>
              </a:rPr>
              <a:t>Faster</a:t>
            </a:r>
            <a:r>
              <a:rPr lang="en-US" sz="2400" dirty="0">
                <a:ea typeface="Comic Sans MS"/>
                <a:cs typeface="Calisto MT"/>
                <a:sym typeface="Comic Sans MS"/>
              </a:rPr>
              <a:t> than a single process: multiple processes can service clients in </a:t>
            </a:r>
            <a:r>
              <a:rPr lang="en-US" sz="2400" dirty="0" smtClean="0">
                <a:ea typeface="Comic Sans MS"/>
                <a:cs typeface="Calisto MT"/>
                <a:sym typeface="Comic Sans MS"/>
              </a:rPr>
              <a:t>parallel</a:t>
            </a:r>
          </a:p>
          <a:p>
            <a:pPr lvl="1"/>
            <a:r>
              <a:rPr lang="en-US" sz="2400" dirty="0">
                <a:solidFill>
                  <a:srgbClr val="004C26"/>
                </a:solidFill>
                <a:ea typeface="Comic Sans MS"/>
                <a:cs typeface="Calisto MT"/>
                <a:sym typeface="Comic Sans MS"/>
              </a:rPr>
              <a:t>Wasteful: </a:t>
            </a:r>
            <a:r>
              <a:rPr lang="en-US" sz="2400" dirty="0">
                <a:solidFill>
                  <a:schemeClr val="dk1"/>
                </a:solidFill>
                <a:ea typeface="Comic Sans MS"/>
                <a:cs typeface="Calisto MT"/>
                <a:sym typeface="Comic Sans MS"/>
              </a:rPr>
              <a:t>if</a:t>
            </a:r>
            <a:r>
              <a:rPr lang="en-US" sz="2400" dirty="0">
                <a:solidFill>
                  <a:srgbClr val="004C26"/>
                </a:solidFill>
                <a:ea typeface="Comic Sans MS"/>
                <a:cs typeface="Calisto MT"/>
                <a:sym typeface="Comic Sans MS"/>
              </a:rPr>
              <a:t> </a:t>
            </a:r>
            <a:r>
              <a:rPr lang="en-US" sz="2400" dirty="0">
                <a:ea typeface="Comic Sans MS"/>
                <a:cs typeface="Calisto MT"/>
                <a:sym typeface="Comic Sans MS"/>
              </a:rPr>
              <a:t>each process </a:t>
            </a:r>
            <a:r>
              <a:rPr lang="en-US" sz="2400" dirty="0" smtClean="0">
                <a:ea typeface="Comic Sans MS"/>
                <a:cs typeface="Calisto MT"/>
                <a:sym typeface="Comic Sans MS"/>
              </a:rPr>
              <a:t>performs </a:t>
            </a:r>
            <a:r>
              <a:rPr lang="en-US" sz="2400" dirty="0">
                <a:solidFill>
                  <a:schemeClr val="dk2"/>
                </a:solidFill>
                <a:ea typeface="Comic Sans MS"/>
                <a:cs typeface="Calisto MT"/>
                <a:sym typeface="Comic Sans MS"/>
              </a:rPr>
              <a:t>identical tasks</a:t>
            </a:r>
            <a:r>
              <a:rPr lang="en-US" sz="2400" dirty="0">
                <a:ea typeface="Comic Sans MS"/>
                <a:cs typeface="Calisto MT"/>
                <a:sym typeface="Comic Sans MS"/>
              </a:rPr>
              <a:t>, then why duplicate ALL process resources? (e.g. memory, as fork() does</a:t>
            </a:r>
            <a:r>
              <a:rPr lang="en-US" sz="2400" dirty="0" smtClean="0">
                <a:ea typeface="Comic Sans MS"/>
                <a:cs typeface="Calisto MT"/>
                <a:sym typeface="Comic Sans MS"/>
              </a:rPr>
              <a:t>)</a:t>
            </a:r>
          </a:p>
          <a:p>
            <a:r>
              <a:rPr lang="en-US" dirty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Multithreading: </a:t>
            </a:r>
            <a:r>
              <a:rPr lang="en-US" dirty="0">
                <a:solidFill>
                  <a:schemeClr val="dk1"/>
                </a:solidFill>
                <a:ea typeface="Comic Sans MS"/>
                <a:cs typeface="Calisto MT"/>
                <a:sym typeface="Comic Sans MS"/>
              </a:rPr>
              <a:t>within the same server process, create a separate thread for each </a:t>
            </a:r>
            <a:r>
              <a:rPr lang="en-US" dirty="0" smtClean="0">
                <a:solidFill>
                  <a:schemeClr val="dk1"/>
                </a:solidFill>
                <a:ea typeface="Comic Sans MS"/>
                <a:cs typeface="Calisto MT"/>
                <a:sym typeface="Comic Sans MS"/>
              </a:rPr>
              <a:t>client</a:t>
            </a:r>
          </a:p>
          <a:p>
            <a:pPr lvl="1"/>
            <a:r>
              <a:rPr lang="en-US" sz="2400" dirty="0">
                <a:solidFill>
                  <a:schemeClr val="dk1"/>
                </a:solidFill>
                <a:ea typeface="Comic Sans MS"/>
                <a:cs typeface="Calisto MT"/>
                <a:sym typeface="Comic Sans MS"/>
              </a:rPr>
              <a:t>Parallelism </a:t>
            </a:r>
            <a:r>
              <a:rPr lang="en-US" sz="2400" dirty="0">
                <a:solidFill>
                  <a:schemeClr val="dk2"/>
                </a:solidFill>
                <a:ea typeface="Comic Sans MS"/>
                <a:cs typeface="Calisto MT"/>
                <a:sym typeface="Comic Sans MS"/>
              </a:rPr>
              <a:t>without the overheads </a:t>
            </a:r>
            <a:r>
              <a:rPr lang="en-US" sz="2400" dirty="0">
                <a:ea typeface="Comic Sans MS"/>
                <a:cs typeface="Calisto MT"/>
                <a:sym typeface="Comic Sans MS"/>
              </a:rPr>
              <a:t>of resource duplication</a:t>
            </a:r>
            <a:endParaRPr lang="en-US" dirty="0"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47429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Multithreaded Server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1" descr="4_0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88" y="2138363"/>
            <a:ext cx="639762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960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Benefits of Multithreading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Responsiveness: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multithreaded application may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continue running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even if a part of the program is busy or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blocked</a:t>
            </a:r>
          </a:p>
          <a:p>
            <a:r>
              <a:rPr lang="en-US" dirty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Resource Sharing: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all threads of a process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share memory and </a:t>
            </a:r>
            <a:r>
              <a:rPr lang="en-US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resources</a:t>
            </a:r>
          </a:p>
          <a:p>
            <a:r>
              <a:rPr lang="en-US" dirty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Economy: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creating and managing a thread is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faster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than creating and managing a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process</a:t>
            </a:r>
          </a:p>
          <a:p>
            <a:pPr lvl="1"/>
            <a:r>
              <a:rPr lang="en-US" dirty="0">
                <a:ea typeface="Comic Sans MS"/>
                <a:cs typeface="Comic Sans MS"/>
                <a:sym typeface="Comic Sans MS"/>
              </a:rPr>
              <a:t>Most resources need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not be </a:t>
            </a:r>
            <a:r>
              <a:rPr lang="en-US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cloned</a:t>
            </a:r>
          </a:p>
          <a:p>
            <a:pPr lvl="1"/>
            <a:r>
              <a:rPr lang="en-US" dirty="0">
                <a:ea typeface="Comic Sans MS"/>
                <a:cs typeface="Comic Sans MS"/>
                <a:sym typeface="Comic Sans MS"/>
              </a:rPr>
              <a:t>Thread context switch is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faster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than a process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context </a:t>
            </a:r>
            <a:r>
              <a:rPr lang="en-US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switch</a:t>
            </a:r>
            <a:endParaRPr lang="en-US" dirty="0" smtClean="0">
              <a:sym typeface="Comic Sans MS"/>
            </a:endParaRPr>
          </a:p>
          <a:p>
            <a:pPr lvl="1"/>
            <a:r>
              <a:rPr lang="en-US" dirty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Example: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Solaris</a:t>
            </a:r>
            <a:endParaRPr lang="en-US" dirty="0"/>
          </a:p>
          <a:p>
            <a:pPr lvl="2"/>
            <a:r>
              <a:rPr lang="en-US" dirty="0" smtClean="0">
                <a:ea typeface="Comic Sans MS"/>
                <a:cs typeface="Comic Sans MS"/>
                <a:sym typeface="Comic Sans MS"/>
              </a:rPr>
              <a:t>Process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creation is </a:t>
            </a:r>
            <a:r>
              <a:rPr lang="en-US" dirty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30x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slower than thread creation</a:t>
            </a:r>
            <a:endParaRPr lang="en-US" dirty="0"/>
          </a:p>
          <a:p>
            <a:pPr lvl="2"/>
            <a:r>
              <a:rPr lang="en-US" dirty="0">
                <a:ea typeface="Comic Sans MS"/>
                <a:cs typeface="Comic Sans MS"/>
                <a:sym typeface="Comic Sans MS"/>
              </a:rPr>
              <a:t>Process context switch is </a:t>
            </a:r>
            <a:r>
              <a:rPr lang="en-US" dirty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5x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slower than thread context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switch</a:t>
            </a:r>
          </a:p>
          <a:p>
            <a:r>
              <a:rPr lang="en-US" dirty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Scalability: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multiple threads can execute in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parallel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on multiple processors</a:t>
            </a:r>
            <a:endParaRPr lang="en-US" dirty="0" smtClean="0">
              <a:solidFill>
                <a:srgbClr val="0000FF"/>
              </a:solidFill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68368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Multicore Programming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000" b="1" dirty="0">
                <a:solidFill>
                  <a:srgbClr val="3366FF"/>
                </a:solidFill>
              </a:rPr>
              <a:t>Multicore</a:t>
            </a:r>
            <a:r>
              <a:rPr lang="en-US" altLang="en-US" sz="2000" dirty="0"/>
              <a:t> or </a:t>
            </a:r>
            <a:r>
              <a:rPr lang="en-US" altLang="en-US" sz="2000" b="1" dirty="0">
                <a:solidFill>
                  <a:srgbClr val="3366FF"/>
                </a:solidFill>
              </a:rPr>
              <a:t>multiprocessor</a:t>
            </a:r>
            <a:r>
              <a:rPr lang="en-US" altLang="en-US" sz="2000" dirty="0"/>
              <a:t> systems </a:t>
            </a:r>
            <a:r>
              <a:rPr lang="en-US" altLang="en-US" sz="2000" dirty="0" smtClean="0"/>
              <a:t>support</a:t>
            </a:r>
          </a:p>
          <a:p>
            <a:pPr lvl="1"/>
            <a:r>
              <a:rPr lang="en-US" altLang="en-US" sz="1800" b="1" i="1" dirty="0" smtClean="0"/>
              <a:t>Concurrency</a:t>
            </a:r>
            <a:r>
              <a:rPr lang="en-US" altLang="en-US" sz="1800" dirty="0" smtClean="0"/>
              <a:t> </a:t>
            </a:r>
            <a:r>
              <a:rPr lang="en-US" altLang="en-US" sz="1800" dirty="0" smtClean="0"/>
              <a:t>– supports more </a:t>
            </a:r>
            <a:r>
              <a:rPr lang="en-US" altLang="en-US" sz="1800" dirty="0"/>
              <a:t>than one task making </a:t>
            </a:r>
            <a:r>
              <a:rPr lang="en-US" altLang="en-US" sz="1800" dirty="0" smtClean="0"/>
              <a:t>progress </a:t>
            </a:r>
            <a:endParaRPr lang="en-US" altLang="en-US" sz="1800" dirty="0"/>
          </a:p>
          <a:p>
            <a:pPr lvl="2"/>
            <a:r>
              <a:rPr lang="en-US" altLang="en-US" sz="1600" dirty="0" smtClean="0"/>
              <a:t>In single </a:t>
            </a:r>
            <a:r>
              <a:rPr lang="en-US" altLang="en-US" sz="1600" dirty="0"/>
              <a:t>processor / </a:t>
            </a:r>
            <a:r>
              <a:rPr lang="en-US" altLang="en-US" sz="1600" dirty="0" smtClean="0"/>
              <a:t>core, CPU scheduler provides </a:t>
            </a:r>
            <a:r>
              <a:rPr lang="en-US" altLang="en-US" sz="1600" dirty="0" smtClean="0"/>
              <a:t>concurrency</a:t>
            </a:r>
          </a:p>
          <a:p>
            <a:pPr lvl="1"/>
            <a:r>
              <a:rPr lang="en-US" altLang="en-US" sz="1800" b="1" i="1" dirty="0"/>
              <a:t>Parallelism</a:t>
            </a:r>
            <a:r>
              <a:rPr lang="en-US" altLang="en-US" sz="1800" dirty="0"/>
              <a:t> </a:t>
            </a:r>
            <a:r>
              <a:rPr lang="en-US" altLang="en-US" sz="1800" dirty="0">
                <a:sym typeface="Wingdings" panose="05000000000000000000" pitchFamily="2" charset="2"/>
              </a:rPr>
              <a:t>– </a:t>
            </a:r>
            <a:r>
              <a:rPr lang="en-US" altLang="en-US" sz="1800" dirty="0"/>
              <a:t>performs more than one task </a:t>
            </a:r>
            <a:r>
              <a:rPr lang="en-US" altLang="en-US" sz="1800" dirty="0" smtClean="0"/>
              <a:t>simultaneously</a:t>
            </a:r>
            <a:endParaRPr lang="en-US" altLang="en-US" sz="1800" dirty="0" smtClean="0"/>
          </a:p>
          <a:p>
            <a:r>
              <a:rPr lang="en-US" altLang="en-US" sz="2000" dirty="0"/>
              <a:t>Concurrency </a:t>
            </a:r>
            <a:r>
              <a:rPr lang="en-US" altLang="en-US" sz="2000" dirty="0" smtClean="0"/>
              <a:t>versus Parallelism</a:t>
            </a:r>
          </a:p>
          <a:p>
            <a:pPr lvl="1"/>
            <a:r>
              <a:rPr kumimoji="1" lang="en-US" altLang="en-US" sz="1800" dirty="0"/>
              <a:t>Concurrent execution on single-core </a:t>
            </a:r>
            <a:r>
              <a:rPr kumimoji="1" lang="en-US" altLang="en-US" sz="1800" dirty="0" smtClean="0"/>
              <a:t>system</a:t>
            </a:r>
          </a:p>
          <a:p>
            <a:pPr lvl="1"/>
            <a:endParaRPr kumimoji="1" lang="en-US" sz="1800" dirty="0"/>
          </a:p>
          <a:p>
            <a:pPr lvl="1"/>
            <a:endParaRPr kumimoji="1" lang="en-US" sz="1800" dirty="0" smtClean="0"/>
          </a:p>
          <a:p>
            <a:pPr lvl="1"/>
            <a:endParaRPr kumimoji="1" lang="en-US" sz="1800" dirty="0"/>
          </a:p>
          <a:p>
            <a:pPr lvl="1"/>
            <a:r>
              <a:rPr kumimoji="1" lang="en-US" altLang="en-US" sz="1800" dirty="0"/>
              <a:t>Parallelism on a multi-core system</a:t>
            </a:r>
            <a:endParaRPr kumimoji="1" lang="en-US" sz="1800" dirty="0" smtClean="0"/>
          </a:p>
          <a:p>
            <a:pPr lvl="1"/>
            <a:endParaRPr lang="en-US" sz="1800" dirty="0"/>
          </a:p>
        </p:txBody>
      </p:sp>
      <p:pic>
        <p:nvPicPr>
          <p:cNvPr id="5" name="Picture 1" descr="4_0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244" y="3503613"/>
            <a:ext cx="6259513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4_04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738" y="4948313"/>
            <a:ext cx="394652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661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Multicore Programming (2)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Types </a:t>
            </a:r>
            <a:r>
              <a:rPr lang="en-US" altLang="en-US" dirty="0"/>
              <a:t>of parallelism 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Data parallelism</a:t>
            </a:r>
            <a:r>
              <a:rPr lang="en-US" altLang="en-US" dirty="0"/>
              <a:t> – distributes subsets of the same data across multiple </a:t>
            </a:r>
            <a:r>
              <a:rPr lang="en-US" altLang="en-US" dirty="0" smtClean="0"/>
              <a:t>cores and performs same </a:t>
            </a:r>
            <a:r>
              <a:rPr lang="en-US" altLang="en-US" dirty="0"/>
              <a:t>operation on </a:t>
            </a:r>
            <a:r>
              <a:rPr lang="en-US" altLang="en-US" dirty="0" smtClean="0"/>
              <a:t>each core</a:t>
            </a:r>
            <a:endParaRPr lang="en-US" altLang="en-US" b="1" dirty="0">
              <a:solidFill>
                <a:srgbClr val="3366FF"/>
              </a:solidFill>
            </a:endParaRP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Task parallelism </a:t>
            </a:r>
            <a:r>
              <a:rPr lang="en-US" altLang="en-US" dirty="0"/>
              <a:t>– distributing threads across cores, each thread performing unique operation</a:t>
            </a:r>
          </a:p>
          <a:p>
            <a:r>
              <a:rPr lang="en-US" altLang="en-US" dirty="0"/>
              <a:t>As </a:t>
            </a:r>
            <a:r>
              <a:rPr lang="en-US" altLang="en-US" dirty="0" smtClean="0"/>
              <a:t>number </a:t>
            </a:r>
            <a:r>
              <a:rPr lang="en-US" altLang="en-US" dirty="0"/>
              <a:t>of threads grows, so does architectural support for threading</a:t>
            </a:r>
          </a:p>
          <a:p>
            <a:pPr lvl="1"/>
            <a:r>
              <a:rPr lang="en-US" altLang="en-US" dirty="0"/>
              <a:t>CPUs have cores as well as </a:t>
            </a:r>
            <a:r>
              <a:rPr lang="en-US" altLang="en-US" b="1" i="1" dirty="0"/>
              <a:t>hardware threads</a:t>
            </a:r>
          </a:p>
          <a:p>
            <a:pPr lvl="1"/>
            <a:r>
              <a:rPr lang="en-US" altLang="en-US" dirty="0" smtClean="0"/>
              <a:t>Oracle </a:t>
            </a:r>
            <a:r>
              <a:rPr lang="en-US" altLang="en-US" dirty="0"/>
              <a:t>SPARC T4 with 8 cores, and 8 hardware threads per </a:t>
            </a:r>
            <a:r>
              <a:rPr lang="en-US" altLang="en-US" dirty="0" smtClean="0"/>
              <a:t>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24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Multicore </a:t>
            </a:r>
            <a:r>
              <a:rPr lang="en-US" dirty="0" smtClean="0"/>
              <a:t>Programming (3)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b="1" dirty="0">
                <a:solidFill>
                  <a:srgbClr val="3366FF"/>
                </a:solidFill>
              </a:rPr>
              <a:t>Multicore</a:t>
            </a:r>
            <a:r>
              <a:rPr lang="en-US" altLang="en-US" dirty="0"/>
              <a:t> systems place pressure on system designers and application programmers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OS designers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should support parallel execution on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multiple cores</a:t>
            </a:r>
          </a:p>
          <a:p>
            <a:pPr lvl="1"/>
            <a:r>
              <a:rPr lang="en-US" altLang="en-US" dirty="0"/>
              <a:t>Application developers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should design and implement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multithreaded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programs</a:t>
            </a:r>
          </a:p>
          <a:p>
            <a:r>
              <a:rPr lang="en-US" dirty="0"/>
              <a:t>Programming Challenges</a:t>
            </a:r>
            <a:endParaRPr lang="en-US" dirty="0" smtClean="0">
              <a:ea typeface="Comic Sans MS"/>
              <a:cs typeface="Comic Sans MS"/>
              <a:sym typeface="Comic Sans MS"/>
            </a:endParaRPr>
          </a:p>
          <a:p>
            <a:pPr lvl="1"/>
            <a:r>
              <a:rPr lang="en-US" dirty="0" smtClean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Identifying tasks: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how can we split our program into a set of concurrent tasks?</a:t>
            </a:r>
            <a:endParaRPr lang="en-US" dirty="0"/>
          </a:p>
          <a:p>
            <a:pPr lvl="1"/>
            <a:r>
              <a:rPr lang="en-US" dirty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Balance: </a:t>
            </a:r>
            <a:r>
              <a:rPr lang="en-US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how can we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fairly divide the workload among multiple tasks?</a:t>
            </a:r>
            <a:endParaRPr lang="en-US" dirty="0"/>
          </a:p>
          <a:p>
            <a:pPr lvl="1"/>
            <a:r>
              <a:rPr lang="en-US" dirty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Data splitting: </a:t>
            </a:r>
            <a:r>
              <a:rPr lang="en-US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how can the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data be split among multiple tasks?</a:t>
            </a:r>
            <a:endParaRPr lang="en-US" dirty="0"/>
          </a:p>
          <a:p>
            <a:pPr lvl="1"/>
            <a:r>
              <a:rPr lang="en-US" dirty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Data dependency: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if task T</a:t>
            </a:r>
            <a:r>
              <a:rPr lang="en-US" baseline="-25000" dirty="0">
                <a:ea typeface="Comic Sans MS"/>
                <a:cs typeface="Comic Sans MS"/>
                <a:sym typeface="Comic Sans MS"/>
              </a:rPr>
              <a:t>2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depends on the data from task T</a:t>
            </a:r>
            <a:r>
              <a:rPr lang="en-US" baseline="-25000" dirty="0">
                <a:ea typeface="Comic Sans MS"/>
                <a:cs typeface="Comic Sans MS"/>
                <a:sym typeface="Comic Sans MS"/>
              </a:rPr>
              <a:t>1</a:t>
            </a:r>
            <a:r>
              <a:rPr lang="en-US" dirty="0">
                <a:ea typeface="Comic Sans MS"/>
                <a:cs typeface="Comic Sans MS"/>
                <a:sym typeface="Comic Sans MS"/>
              </a:rPr>
              <a:t>, then T</a:t>
            </a:r>
            <a:r>
              <a:rPr lang="en-US" baseline="-25000" dirty="0">
                <a:ea typeface="Comic Sans MS"/>
                <a:cs typeface="Comic Sans MS"/>
                <a:sym typeface="Comic Sans MS"/>
              </a:rPr>
              <a:t>1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and T</a:t>
            </a:r>
            <a:r>
              <a:rPr lang="en-US" baseline="-25000" dirty="0">
                <a:ea typeface="Comic Sans MS"/>
                <a:cs typeface="Comic Sans MS"/>
                <a:sym typeface="Comic Sans MS"/>
              </a:rPr>
              <a:t>2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must be properly synchronized</a:t>
            </a:r>
          </a:p>
          <a:p>
            <a:pPr lvl="1"/>
            <a:r>
              <a:rPr lang="en-US" dirty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Testing and debugging: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much harder than with a single thread!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20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Multithreading Models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ea typeface="Comic Sans MS"/>
                <a:cs typeface="Comic Sans MS"/>
                <a:sym typeface="Comic Sans MS"/>
              </a:rPr>
              <a:t>Support for multiple threads may be provided at either the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user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level or by the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kernel</a:t>
            </a:r>
          </a:p>
          <a:p>
            <a:r>
              <a:rPr lang="en-US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User threads </a:t>
            </a:r>
            <a:r>
              <a:rPr lang="en-US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–</a:t>
            </a:r>
            <a:r>
              <a:rPr lang="en-US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supported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and managed without intervention from the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OS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ea typeface="Comic Sans MS"/>
                <a:cs typeface="Comic Sans MS"/>
                <a:sym typeface="Comic Sans MS"/>
              </a:rPr>
              <a:t>POSIX Threads (</a:t>
            </a:r>
            <a:r>
              <a:rPr lang="en-US" dirty="0" err="1">
                <a:ea typeface="Comic Sans MS"/>
                <a:cs typeface="Comic Sans MS"/>
                <a:sym typeface="Comic Sans MS"/>
              </a:rPr>
              <a:t>Pthreads</a:t>
            </a:r>
            <a:r>
              <a:rPr lang="en-US" dirty="0">
                <a:ea typeface="Comic Sans MS"/>
                <a:cs typeface="Comic Sans MS"/>
                <a:sym typeface="Comic Sans MS"/>
              </a:rPr>
              <a:t>)</a:t>
            </a:r>
            <a:endParaRPr lang="en-US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 smtClean="0">
                <a:ea typeface="Comic Sans MS"/>
                <a:cs typeface="Comic Sans MS"/>
                <a:sym typeface="Comic Sans MS"/>
              </a:rPr>
              <a:t>Windows Threads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dirty="0">
                <a:ea typeface="Comic Sans MS"/>
                <a:cs typeface="Comic Sans MS"/>
                <a:sym typeface="Comic Sans MS"/>
              </a:rPr>
              <a:t>Java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Threads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Kernel </a:t>
            </a:r>
            <a:r>
              <a:rPr lang="en-US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threads </a:t>
            </a:r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–</a:t>
            </a:r>
            <a:r>
              <a:rPr lang="en-US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supported and managed directly by the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OS</a:t>
            </a:r>
          </a:p>
          <a:p>
            <a:pPr lvl="2"/>
            <a:r>
              <a:rPr lang="en-US" dirty="0" smtClean="0">
                <a:ea typeface="Comic Sans MS"/>
                <a:cs typeface="Comic Sans MS"/>
                <a:sym typeface="Comic Sans MS"/>
              </a:rPr>
              <a:t>Windows</a:t>
            </a:r>
          </a:p>
          <a:p>
            <a:pPr lvl="2"/>
            <a:r>
              <a:rPr lang="fr-FR" dirty="0" smtClean="0">
                <a:ea typeface="Comic Sans MS"/>
                <a:cs typeface="Comic Sans MS"/>
                <a:sym typeface="Comic Sans MS"/>
              </a:rPr>
              <a:t>Linux</a:t>
            </a:r>
            <a:endParaRPr lang="fr-FR" dirty="0" smtClean="0">
              <a:sym typeface="Comic Sans MS"/>
            </a:endParaRPr>
          </a:p>
          <a:p>
            <a:pPr lvl="2"/>
            <a:r>
              <a:rPr lang="fr-FR" dirty="0" smtClean="0">
                <a:ea typeface="Comic Sans MS"/>
                <a:cs typeface="Comic Sans MS"/>
                <a:sym typeface="Comic Sans MS"/>
              </a:rPr>
              <a:t>Mac </a:t>
            </a:r>
            <a:r>
              <a:rPr lang="fr-FR" dirty="0">
                <a:ea typeface="Comic Sans MS"/>
                <a:cs typeface="Comic Sans MS"/>
                <a:sym typeface="Comic Sans MS"/>
              </a:rPr>
              <a:t>OS </a:t>
            </a:r>
            <a:r>
              <a:rPr lang="fr-FR" dirty="0" smtClean="0">
                <a:ea typeface="Comic Sans MS"/>
                <a:cs typeface="Comic Sans MS"/>
                <a:sym typeface="Comic Sans MS"/>
              </a:rPr>
              <a:t>X</a:t>
            </a:r>
          </a:p>
          <a:p>
            <a:pPr lvl="2"/>
            <a:r>
              <a:rPr lang="fr-FR" dirty="0" smtClean="0">
                <a:ea typeface="Comic Sans MS"/>
                <a:cs typeface="Comic Sans MS"/>
                <a:sym typeface="Comic Sans MS"/>
              </a:rPr>
              <a:t>Solaris</a:t>
            </a:r>
          </a:p>
          <a:p>
            <a:r>
              <a:rPr lang="en-US" dirty="0">
                <a:ea typeface="Comic Sans MS"/>
                <a:cs typeface="Comic Sans MS"/>
                <a:sym typeface="Comic Sans MS"/>
              </a:rPr>
              <a:t>Some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relationship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must exist between user threads and kernel threads</a:t>
            </a:r>
            <a:r>
              <a:rPr lang="fr-FR" dirty="0" smtClean="0">
                <a:ea typeface="Comic Sans MS"/>
                <a:cs typeface="Comic Sans MS"/>
                <a:sym typeface="Comic Sans MS"/>
              </a:rPr>
              <a:t> </a:t>
            </a:r>
            <a:endParaRPr lang="en-US" dirty="0"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84128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09000" y="6371590"/>
            <a:ext cx="369824" cy="201447"/>
          </a:xfrm>
        </p:spPr>
        <p:txBody>
          <a:bodyPr/>
          <a:lstStyle/>
          <a:p>
            <a:fld id="{72AFE102-A273-8544-BB2F-FAAE6DB0274C}" type="slidenum">
              <a:rPr lang="en-US" sz="900" smtClean="0"/>
              <a:pPr/>
              <a:t>26</a:t>
            </a:fld>
            <a:endParaRPr lang="en-US" sz="9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Many-to-One Multithreading </a:t>
            </a:r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5339" y="1030112"/>
            <a:ext cx="8589374" cy="493888"/>
          </a:xfrm>
        </p:spPr>
        <p:txBody>
          <a:bodyPr>
            <a:normAutofit/>
          </a:bodyPr>
          <a:lstStyle/>
          <a:p>
            <a:r>
              <a:rPr lang="en-US" sz="1800" dirty="0">
                <a:ea typeface="Comic Sans MS"/>
                <a:cs typeface="Comic Sans MS"/>
                <a:sym typeface="Comic Sans MS"/>
              </a:rPr>
              <a:t>Many user-level threads are mapped to a single kernel thread</a:t>
            </a:r>
            <a:endParaRPr lang="en-US" sz="1800" dirty="0"/>
          </a:p>
        </p:txBody>
      </p:sp>
      <p:sp>
        <p:nvSpPr>
          <p:cNvPr id="5" name="Shape 238"/>
          <p:cNvSpPr/>
          <p:nvPr/>
        </p:nvSpPr>
        <p:spPr>
          <a:xfrm>
            <a:off x="4150431" y="2901177"/>
            <a:ext cx="742950" cy="603766"/>
          </a:xfrm>
          <a:prstGeom prst="ellipse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K</a:t>
            </a:r>
            <a:endParaRPr/>
          </a:p>
        </p:txBody>
      </p:sp>
      <p:cxnSp>
        <p:nvCxnSpPr>
          <p:cNvPr id="6" name="Shape 239"/>
          <p:cNvCxnSpPr/>
          <p:nvPr/>
        </p:nvCxnSpPr>
        <p:spPr>
          <a:xfrm flipV="1">
            <a:off x="4524418" y="2416664"/>
            <a:ext cx="16200" cy="484513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7" name="Shape 240"/>
          <p:cNvCxnSpPr/>
          <p:nvPr/>
        </p:nvCxnSpPr>
        <p:spPr>
          <a:xfrm flipH="1" flipV="1">
            <a:off x="4064000" y="2020085"/>
            <a:ext cx="470959" cy="415887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8" name="Shape 241"/>
          <p:cNvCxnSpPr/>
          <p:nvPr/>
        </p:nvCxnSpPr>
        <p:spPr>
          <a:xfrm flipV="1">
            <a:off x="4534958" y="1842800"/>
            <a:ext cx="12347" cy="570036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9" name="Shape 242"/>
          <p:cNvCxnSpPr/>
          <p:nvPr/>
        </p:nvCxnSpPr>
        <p:spPr>
          <a:xfrm flipV="1">
            <a:off x="4547306" y="2020085"/>
            <a:ext cx="469194" cy="409699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0" name="Shape 243"/>
          <p:cNvCxnSpPr/>
          <p:nvPr/>
        </p:nvCxnSpPr>
        <p:spPr>
          <a:xfrm flipV="1">
            <a:off x="4534958" y="2257993"/>
            <a:ext cx="754945" cy="177979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1" name="Shape 244"/>
          <p:cNvCxnSpPr/>
          <p:nvPr/>
        </p:nvCxnSpPr>
        <p:spPr>
          <a:xfrm flipH="1" flipV="1">
            <a:off x="3794830" y="2262981"/>
            <a:ext cx="752476" cy="172991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2" name="Shape 245"/>
          <p:cNvSpPr/>
          <p:nvPr/>
        </p:nvSpPr>
        <p:spPr>
          <a:xfrm>
            <a:off x="3687586" y="1877962"/>
            <a:ext cx="57150" cy="392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45000" y="4857"/>
                  <a:pt x="90000" y="9714"/>
                  <a:pt x="96000" y="17142"/>
                </a:cubicBezTo>
                <a:cubicBezTo>
                  <a:pt x="102000" y="24571"/>
                  <a:pt x="33000" y="35619"/>
                  <a:pt x="36000" y="44571"/>
                </a:cubicBezTo>
                <a:cubicBezTo>
                  <a:pt x="39000" y="53523"/>
                  <a:pt x="113000" y="62476"/>
                  <a:pt x="114000" y="70857"/>
                </a:cubicBezTo>
                <a:cubicBezTo>
                  <a:pt x="115000" y="79238"/>
                  <a:pt x="41000" y="86666"/>
                  <a:pt x="42000" y="94857"/>
                </a:cubicBezTo>
                <a:cubicBezTo>
                  <a:pt x="43000" y="103047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" name="Shape 246"/>
          <p:cNvSpPr txBox="1"/>
          <p:nvPr/>
        </p:nvSpPr>
        <p:spPr>
          <a:xfrm>
            <a:off x="4949120" y="3088685"/>
            <a:ext cx="1676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Kernel thread</a:t>
            </a:r>
            <a:endParaRPr sz="1800" dirty="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" name="Shape 247"/>
          <p:cNvSpPr txBox="1"/>
          <p:nvPr/>
        </p:nvSpPr>
        <p:spPr>
          <a:xfrm>
            <a:off x="5453239" y="1842800"/>
            <a:ext cx="1676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User thread</a:t>
            </a:r>
            <a:endParaRPr sz="1800" dirty="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" name="Shape 248"/>
          <p:cNvSpPr/>
          <p:nvPr/>
        </p:nvSpPr>
        <p:spPr>
          <a:xfrm>
            <a:off x="3970867" y="1625453"/>
            <a:ext cx="57150" cy="392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45000" y="4857"/>
                  <a:pt x="90000" y="9714"/>
                  <a:pt x="96000" y="17142"/>
                </a:cubicBezTo>
                <a:cubicBezTo>
                  <a:pt x="102000" y="24571"/>
                  <a:pt x="33000" y="35619"/>
                  <a:pt x="36000" y="44571"/>
                </a:cubicBezTo>
                <a:cubicBezTo>
                  <a:pt x="39000" y="53523"/>
                  <a:pt x="113000" y="62476"/>
                  <a:pt x="114000" y="70857"/>
                </a:cubicBezTo>
                <a:cubicBezTo>
                  <a:pt x="115000" y="79238"/>
                  <a:pt x="41000" y="86666"/>
                  <a:pt x="42000" y="94857"/>
                </a:cubicBezTo>
                <a:cubicBezTo>
                  <a:pt x="43000" y="103047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" name="Shape 249"/>
          <p:cNvSpPr/>
          <p:nvPr/>
        </p:nvSpPr>
        <p:spPr>
          <a:xfrm>
            <a:off x="4509558" y="1393146"/>
            <a:ext cx="57150" cy="392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45000" y="4857"/>
                  <a:pt x="90000" y="9714"/>
                  <a:pt x="96000" y="17142"/>
                </a:cubicBezTo>
                <a:cubicBezTo>
                  <a:pt x="102000" y="24571"/>
                  <a:pt x="33000" y="35619"/>
                  <a:pt x="36000" y="44571"/>
                </a:cubicBezTo>
                <a:cubicBezTo>
                  <a:pt x="39000" y="53523"/>
                  <a:pt x="113000" y="62476"/>
                  <a:pt x="114000" y="70857"/>
                </a:cubicBezTo>
                <a:cubicBezTo>
                  <a:pt x="115000" y="79238"/>
                  <a:pt x="41000" y="86666"/>
                  <a:pt x="42000" y="94857"/>
                </a:cubicBezTo>
                <a:cubicBezTo>
                  <a:pt x="43000" y="103047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" name="Shape 250"/>
          <p:cNvSpPr/>
          <p:nvPr/>
        </p:nvSpPr>
        <p:spPr>
          <a:xfrm>
            <a:off x="5028847" y="1597253"/>
            <a:ext cx="57150" cy="392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45000" y="4857"/>
                  <a:pt x="90000" y="9714"/>
                  <a:pt x="96000" y="17142"/>
                </a:cubicBezTo>
                <a:cubicBezTo>
                  <a:pt x="102000" y="24571"/>
                  <a:pt x="33000" y="35619"/>
                  <a:pt x="36000" y="44571"/>
                </a:cubicBezTo>
                <a:cubicBezTo>
                  <a:pt x="39000" y="53523"/>
                  <a:pt x="113000" y="62476"/>
                  <a:pt x="114000" y="70857"/>
                </a:cubicBezTo>
                <a:cubicBezTo>
                  <a:pt x="115000" y="79238"/>
                  <a:pt x="41000" y="86666"/>
                  <a:pt x="42000" y="94857"/>
                </a:cubicBezTo>
                <a:cubicBezTo>
                  <a:pt x="43000" y="103047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" name="Shape 251"/>
          <p:cNvSpPr/>
          <p:nvPr/>
        </p:nvSpPr>
        <p:spPr>
          <a:xfrm>
            <a:off x="5302603" y="1888281"/>
            <a:ext cx="57150" cy="392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45000" y="4857"/>
                  <a:pt x="90000" y="9714"/>
                  <a:pt x="96000" y="17142"/>
                </a:cubicBezTo>
                <a:cubicBezTo>
                  <a:pt x="102000" y="24571"/>
                  <a:pt x="33000" y="35619"/>
                  <a:pt x="36000" y="44571"/>
                </a:cubicBezTo>
                <a:cubicBezTo>
                  <a:pt x="39000" y="53523"/>
                  <a:pt x="113000" y="62476"/>
                  <a:pt x="114000" y="70857"/>
                </a:cubicBezTo>
                <a:cubicBezTo>
                  <a:pt x="115000" y="79238"/>
                  <a:pt x="41000" y="86666"/>
                  <a:pt x="42000" y="94857"/>
                </a:cubicBezTo>
                <a:cubicBezTo>
                  <a:pt x="43000" y="103047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" name="Content Placeholder 3"/>
          <p:cNvSpPr txBox="1">
            <a:spLocks/>
          </p:cNvSpPr>
          <p:nvPr/>
        </p:nvSpPr>
        <p:spPr>
          <a:xfrm>
            <a:off x="277313" y="3752726"/>
            <a:ext cx="8589374" cy="28258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q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Tx/>
              <a:buFont typeface="Wingdings" charset="2"/>
              <a:buChar char="§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Tx/>
              <a:buFont typeface="Courier New"/>
              <a:buChar char="o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v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ea typeface="Comic Sans MS"/>
                <a:cs typeface="Comic Sans MS"/>
                <a:sym typeface="Comic Sans MS"/>
              </a:rPr>
              <a:t>User-level library manages the threads – </a:t>
            </a:r>
            <a:r>
              <a:rPr lang="en-US" sz="1800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efficient</a:t>
            </a:r>
          </a:p>
          <a:p>
            <a:r>
              <a:rPr lang="en-US" sz="1800" dirty="0">
                <a:ea typeface="Comic Sans MS"/>
                <a:cs typeface="Comic Sans MS"/>
                <a:sym typeface="Comic Sans MS"/>
              </a:rPr>
              <a:t>If one user-level thread makes a </a:t>
            </a:r>
            <a:r>
              <a:rPr lang="en-US" sz="18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system call</a:t>
            </a:r>
            <a:r>
              <a:rPr lang="en-US" sz="1800" dirty="0">
                <a:ea typeface="Comic Sans MS"/>
                <a:cs typeface="Comic Sans MS"/>
                <a:sym typeface="Comic Sans MS"/>
              </a:rPr>
              <a:t>, then all threads </a:t>
            </a:r>
            <a:r>
              <a:rPr lang="en-US" sz="18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block</a:t>
            </a:r>
            <a:r>
              <a:rPr lang="en-US" sz="1800" dirty="0">
                <a:ea typeface="Comic Sans MS"/>
                <a:cs typeface="Comic Sans MS"/>
                <a:sym typeface="Comic Sans MS"/>
              </a:rPr>
              <a:t> while the system call is </a:t>
            </a:r>
            <a:r>
              <a:rPr lang="en-US" sz="1800" dirty="0" smtClean="0">
                <a:ea typeface="Comic Sans MS"/>
                <a:cs typeface="Comic Sans MS"/>
                <a:sym typeface="Comic Sans MS"/>
              </a:rPr>
              <a:t>serviced</a:t>
            </a:r>
          </a:p>
          <a:p>
            <a:r>
              <a:rPr lang="en-US" sz="1800" dirty="0">
                <a:ea typeface="Comic Sans MS"/>
                <a:cs typeface="Comic Sans MS"/>
                <a:sym typeface="Comic Sans MS"/>
              </a:rPr>
              <a:t>Threads cannot run concurrently on multiple </a:t>
            </a:r>
            <a:r>
              <a:rPr lang="en-US" sz="1800" dirty="0" smtClean="0">
                <a:ea typeface="Comic Sans MS"/>
                <a:cs typeface="Comic Sans MS"/>
                <a:sym typeface="Comic Sans MS"/>
              </a:rPr>
              <a:t>processors because only one thread can access the kernel at a time</a:t>
            </a:r>
          </a:p>
          <a:p>
            <a:pPr lvl="1">
              <a:buClr>
                <a:schemeClr val="tx1"/>
              </a:buClr>
            </a:pPr>
            <a:r>
              <a:rPr lang="en-US" sz="1600" dirty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Examples: </a:t>
            </a:r>
            <a:r>
              <a:rPr lang="en-US" sz="1600" dirty="0">
                <a:ea typeface="Comic Sans MS"/>
                <a:cs typeface="Comic Sans MS"/>
                <a:sym typeface="Comic Sans MS"/>
              </a:rPr>
              <a:t>Green threads (Solaris), </a:t>
            </a:r>
            <a:r>
              <a:rPr lang="en-US" sz="1600" dirty="0" smtClean="0">
                <a:ea typeface="Comic Sans MS"/>
                <a:cs typeface="Comic Sans MS"/>
                <a:sym typeface="Comic Sans MS"/>
              </a:rPr>
              <a:t>early Java</a:t>
            </a:r>
          </a:p>
          <a:p>
            <a:pPr lvl="1">
              <a:buClr>
                <a:schemeClr val="tx1"/>
              </a:buClr>
            </a:pPr>
            <a:r>
              <a:rPr lang="en-US" sz="1600" dirty="0" smtClean="0"/>
              <a:t>Very few systems continue using this model due to its inability to take advantage of multiple processing cores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100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09000" y="6346190"/>
            <a:ext cx="369824" cy="226847"/>
          </a:xfrm>
        </p:spPr>
        <p:txBody>
          <a:bodyPr/>
          <a:lstStyle/>
          <a:p>
            <a:fld id="{72AFE102-A273-8544-BB2F-FAAE6DB0274C}" type="slidenum">
              <a:rPr lang="en-US" sz="900" smtClean="0"/>
              <a:pPr/>
              <a:t>27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One-to-One </a:t>
            </a:r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Multithreading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5339" y="1030112"/>
            <a:ext cx="8589374" cy="451691"/>
          </a:xfrm>
        </p:spPr>
        <p:txBody>
          <a:bodyPr>
            <a:normAutofit/>
          </a:bodyPr>
          <a:lstStyle/>
          <a:p>
            <a:r>
              <a:rPr lang="en-US" sz="2000" dirty="0">
                <a:ea typeface="Comic Sans MS"/>
                <a:cs typeface="Comic Sans MS"/>
                <a:sym typeface="Comic Sans MS"/>
              </a:rPr>
              <a:t>Maps a </a:t>
            </a:r>
            <a:r>
              <a:rPr lang="en-US" sz="20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single </a:t>
            </a:r>
            <a:r>
              <a:rPr lang="en-US" sz="20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user thread </a:t>
            </a:r>
            <a:r>
              <a:rPr lang="en-US" sz="2000" dirty="0">
                <a:ea typeface="Comic Sans MS"/>
                <a:cs typeface="Comic Sans MS"/>
                <a:sym typeface="Comic Sans MS"/>
              </a:rPr>
              <a:t>to a single </a:t>
            </a:r>
            <a:r>
              <a:rPr lang="en-US" sz="20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kernel </a:t>
            </a:r>
            <a:r>
              <a:rPr lang="en-US" sz="2000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thread</a:t>
            </a:r>
            <a:endParaRPr lang="en-US" sz="2000" dirty="0"/>
          </a:p>
        </p:txBody>
      </p:sp>
      <p:sp>
        <p:nvSpPr>
          <p:cNvPr id="5" name="Shape 259"/>
          <p:cNvSpPr/>
          <p:nvPr/>
        </p:nvSpPr>
        <p:spPr>
          <a:xfrm>
            <a:off x="5181600" y="2529330"/>
            <a:ext cx="742950" cy="603766"/>
          </a:xfrm>
          <a:prstGeom prst="ellipse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K</a:t>
            </a:r>
            <a:endParaRPr/>
          </a:p>
        </p:txBody>
      </p:sp>
      <p:sp>
        <p:nvSpPr>
          <p:cNvPr id="7" name="Shape 261"/>
          <p:cNvSpPr/>
          <p:nvPr/>
        </p:nvSpPr>
        <p:spPr>
          <a:xfrm>
            <a:off x="2149475" y="1543050"/>
            <a:ext cx="57150" cy="392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45000" y="4857"/>
                  <a:pt x="90000" y="9714"/>
                  <a:pt x="96000" y="17142"/>
                </a:cubicBezTo>
                <a:cubicBezTo>
                  <a:pt x="102000" y="24571"/>
                  <a:pt x="33000" y="35619"/>
                  <a:pt x="36000" y="44571"/>
                </a:cubicBezTo>
                <a:cubicBezTo>
                  <a:pt x="39000" y="53523"/>
                  <a:pt x="113000" y="62476"/>
                  <a:pt x="114000" y="70857"/>
                </a:cubicBezTo>
                <a:cubicBezTo>
                  <a:pt x="115000" y="79238"/>
                  <a:pt x="41000" y="86666"/>
                  <a:pt x="42000" y="94857"/>
                </a:cubicBezTo>
                <a:cubicBezTo>
                  <a:pt x="43000" y="103047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</p:txBody>
      </p:sp>
      <p:sp>
        <p:nvSpPr>
          <p:cNvPr id="8" name="Shape 262"/>
          <p:cNvSpPr txBox="1"/>
          <p:nvPr/>
        </p:nvSpPr>
        <p:spPr>
          <a:xfrm>
            <a:off x="5924550" y="2653060"/>
            <a:ext cx="1676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Kernel thread</a:t>
            </a:r>
            <a:endParaRPr sz="1800" dirty="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</p:txBody>
      </p:sp>
      <p:sp>
        <p:nvSpPr>
          <p:cNvPr id="9" name="Shape 263"/>
          <p:cNvSpPr txBox="1"/>
          <p:nvPr/>
        </p:nvSpPr>
        <p:spPr>
          <a:xfrm>
            <a:off x="5817008" y="1561699"/>
            <a:ext cx="1676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User thread</a:t>
            </a:r>
            <a:endParaRPr sz="1800" dirty="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" name="Shape 264"/>
          <p:cNvSpPr/>
          <p:nvPr/>
        </p:nvSpPr>
        <p:spPr>
          <a:xfrm>
            <a:off x="3278363" y="1540784"/>
            <a:ext cx="57150" cy="392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45000" y="4857"/>
                  <a:pt x="90000" y="9714"/>
                  <a:pt x="96000" y="17142"/>
                </a:cubicBezTo>
                <a:cubicBezTo>
                  <a:pt x="102000" y="24571"/>
                  <a:pt x="33000" y="35619"/>
                  <a:pt x="36000" y="44571"/>
                </a:cubicBezTo>
                <a:cubicBezTo>
                  <a:pt x="39000" y="53523"/>
                  <a:pt x="113000" y="62476"/>
                  <a:pt x="114000" y="70857"/>
                </a:cubicBezTo>
                <a:cubicBezTo>
                  <a:pt x="115000" y="79238"/>
                  <a:pt x="41000" y="86666"/>
                  <a:pt x="42000" y="94857"/>
                </a:cubicBezTo>
                <a:cubicBezTo>
                  <a:pt x="43000" y="103047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" name="Shape 265"/>
          <p:cNvSpPr/>
          <p:nvPr/>
        </p:nvSpPr>
        <p:spPr>
          <a:xfrm>
            <a:off x="4388554" y="1540784"/>
            <a:ext cx="57150" cy="392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45000" y="4857"/>
                  <a:pt x="90000" y="9714"/>
                  <a:pt x="96000" y="17142"/>
                </a:cubicBezTo>
                <a:cubicBezTo>
                  <a:pt x="102000" y="24571"/>
                  <a:pt x="33000" y="35619"/>
                  <a:pt x="36000" y="44571"/>
                </a:cubicBezTo>
                <a:cubicBezTo>
                  <a:pt x="39000" y="53523"/>
                  <a:pt x="113000" y="62476"/>
                  <a:pt x="114000" y="70857"/>
                </a:cubicBezTo>
                <a:cubicBezTo>
                  <a:pt x="115000" y="79238"/>
                  <a:pt x="41000" y="86666"/>
                  <a:pt x="42000" y="94857"/>
                </a:cubicBezTo>
                <a:cubicBezTo>
                  <a:pt x="43000" y="103047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" name="Shape 266"/>
          <p:cNvSpPr/>
          <p:nvPr/>
        </p:nvSpPr>
        <p:spPr>
          <a:xfrm>
            <a:off x="5511800" y="1550309"/>
            <a:ext cx="57150" cy="392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45000" y="4857"/>
                  <a:pt x="90000" y="9714"/>
                  <a:pt x="96000" y="17142"/>
                </a:cubicBezTo>
                <a:cubicBezTo>
                  <a:pt x="102000" y="24571"/>
                  <a:pt x="33000" y="35619"/>
                  <a:pt x="36000" y="44571"/>
                </a:cubicBezTo>
                <a:cubicBezTo>
                  <a:pt x="39000" y="53523"/>
                  <a:pt x="113000" y="62476"/>
                  <a:pt x="114000" y="70857"/>
                </a:cubicBezTo>
                <a:cubicBezTo>
                  <a:pt x="115000" y="79238"/>
                  <a:pt x="41000" y="86666"/>
                  <a:pt x="42000" y="94857"/>
                </a:cubicBezTo>
                <a:cubicBezTo>
                  <a:pt x="43000" y="103047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" name="Shape 267"/>
          <p:cNvSpPr/>
          <p:nvPr/>
        </p:nvSpPr>
        <p:spPr>
          <a:xfrm>
            <a:off x="1828800" y="2535843"/>
            <a:ext cx="742950" cy="603766"/>
          </a:xfrm>
          <a:prstGeom prst="ellipse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K</a:t>
            </a:r>
            <a:endParaRPr/>
          </a:p>
        </p:txBody>
      </p:sp>
      <p:sp>
        <p:nvSpPr>
          <p:cNvPr id="15" name="Shape 269"/>
          <p:cNvSpPr/>
          <p:nvPr/>
        </p:nvSpPr>
        <p:spPr>
          <a:xfrm>
            <a:off x="2946400" y="2535843"/>
            <a:ext cx="742950" cy="603766"/>
          </a:xfrm>
          <a:prstGeom prst="ellipse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K</a:t>
            </a:r>
            <a:endParaRPr/>
          </a:p>
        </p:txBody>
      </p:sp>
      <p:sp>
        <p:nvSpPr>
          <p:cNvPr id="17" name="Shape 271"/>
          <p:cNvSpPr/>
          <p:nvPr/>
        </p:nvSpPr>
        <p:spPr>
          <a:xfrm>
            <a:off x="4064000" y="2535843"/>
            <a:ext cx="742950" cy="603766"/>
          </a:xfrm>
          <a:prstGeom prst="ellipse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K</a:t>
            </a:r>
            <a:endParaRPr/>
          </a:p>
        </p:txBody>
      </p:sp>
      <p:cxnSp>
        <p:nvCxnSpPr>
          <p:cNvPr id="18" name="Shape 272"/>
          <p:cNvCxnSpPr>
            <a:stCxn id="17" idx="0"/>
          </p:cNvCxnSpPr>
          <p:nvPr/>
        </p:nvCxnSpPr>
        <p:spPr>
          <a:xfrm flipV="1">
            <a:off x="4435475" y="2006601"/>
            <a:ext cx="0" cy="529242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5" name="Shape 272"/>
          <p:cNvCxnSpPr>
            <a:stCxn id="5" idx="0"/>
          </p:cNvCxnSpPr>
          <p:nvPr/>
        </p:nvCxnSpPr>
        <p:spPr>
          <a:xfrm flipV="1">
            <a:off x="5553075" y="2006601"/>
            <a:ext cx="0" cy="522729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28" name="Shape 272"/>
          <p:cNvCxnSpPr>
            <a:stCxn id="15" idx="0"/>
          </p:cNvCxnSpPr>
          <p:nvPr/>
        </p:nvCxnSpPr>
        <p:spPr>
          <a:xfrm flipV="1">
            <a:off x="3317875" y="2006601"/>
            <a:ext cx="0" cy="529242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31" name="Shape 272"/>
          <p:cNvCxnSpPr>
            <a:stCxn id="13" idx="0"/>
          </p:cNvCxnSpPr>
          <p:nvPr/>
        </p:nvCxnSpPr>
        <p:spPr>
          <a:xfrm flipV="1">
            <a:off x="2200275" y="2006601"/>
            <a:ext cx="0" cy="529242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34" name="Content Placeholder 3"/>
          <p:cNvSpPr txBox="1">
            <a:spLocks/>
          </p:cNvSpPr>
          <p:nvPr/>
        </p:nvSpPr>
        <p:spPr>
          <a:xfrm>
            <a:off x="277313" y="3254304"/>
            <a:ext cx="8589374" cy="32099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q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Tx/>
              <a:buFont typeface="Wingdings" charset="2"/>
              <a:buChar char="§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Tx/>
              <a:buFont typeface="Courier New"/>
              <a:buChar char="o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v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ea typeface="Comic Sans MS"/>
                <a:cs typeface="Comic Sans MS"/>
                <a:sym typeface="Comic Sans MS"/>
              </a:rPr>
              <a:t>Other threads can </a:t>
            </a:r>
            <a:r>
              <a:rPr lang="en-US" sz="20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continue execution </a:t>
            </a:r>
            <a:r>
              <a:rPr lang="en-US" sz="2000" dirty="0">
                <a:ea typeface="Comic Sans MS"/>
                <a:cs typeface="Comic Sans MS"/>
                <a:sym typeface="Comic Sans MS"/>
              </a:rPr>
              <a:t>even if one thread </a:t>
            </a:r>
            <a:r>
              <a:rPr lang="en-US" sz="20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blocks </a:t>
            </a:r>
            <a:r>
              <a:rPr lang="en-US" sz="2000" dirty="0">
                <a:ea typeface="Comic Sans MS"/>
                <a:cs typeface="Comic Sans MS"/>
                <a:sym typeface="Comic Sans MS"/>
              </a:rPr>
              <a:t>on a system </a:t>
            </a:r>
            <a:r>
              <a:rPr lang="en-US" sz="2000" dirty="0" smtClean="0">
                <a:ea typeface="Comic Sans MS"/>
                <a:cs typeface="Comic Sans MS"/>
                <a:sym typeface="Comic Sans MS"/>
              </a:rPr>
              <a:t>call</a:t>
            </a:r>
          </a:p>
          <a:p>
            <a:r>
              <a:rPr lang="en-US" sz="2000" dirty="0">
                <a:ea typeface="Comic Sans MS"/>
                <a:cs typeface="Comic Sans MS"/>
                <a:sym typeface="Comic Sans MS"/>
              </a:rPr>
              <a:t>Enables </a:t>
            </a:r>
            <a:r>
              <a:rPr lang="en-US" sz="20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concurrent </a:t>
            </a:r>
            <a:r>
              <a:rPr lang="en-US" sz="2000" dirty="0">
                <a:ea typeface="Comic Sans MS"/>
                <a:cs typeface="Comic Sans MS"/>
                <a:sym typeface="Comic Sans MS"/>
              </a:rPr>
              <a:t>execution of threads on multiple </a:t>
            </a:r>
            <a:r>
              <a:rPr lang="en-US" sz="2000" dirty="0" smtClean="0">
                <a:ea typeface="Comic Sans MS"/>
                <a:cs typeface="Comic Sans MS"/>
                <a:sym typeface="Comic Sans MS"/>
              </a:rPr>
              <a:t>cores</a:t>
            </a:r>
          </a:p>
          <a:p>
            <a:r>
              <a:rPr lang="en-US" sz="2000" dirty="0" smtClean="0">
                <a:ea typeface="Comic Sans MS"/>
                <a:cs typeface="Comic Sans MS"/>
                <a:sym typeface="Comic Sans MS"/>
              </a:rPr>
              <a:t>Drawback: creating a user thread requires creating a kernel thread</a:t>
            </a:r>
          </a:p>
          <a:p>
            <a:r>
              <a:rPr lang="en-US" sz="2000" dirty="0" smtClean="0">
                <a:ea typeface="Comic Sans MS"/>
                <a:cs typeface="Comic Sans MS"/>
                <a:sym typeface="Comic Sans MS"/>
              </a:rPr>
              <a:t>The </a:t>
            </a:r>
            <a:r>
              <a:rPr lang="en-US" sz="20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overhead </a:t>
            </a:r>
            <a:r>
              <a:rPr lang="en-US" sz="2000" dirty="0">
                <a:ea typeface="Comic Sans MS"/>
                <a:cs typeface="Comic Sans MS"/>
                <a:sym typeface="Comic Sans MS"/>
              </a:rPr>
              <a:t>of creating kernel threads is </a:t>
            </a:r>
            <a:r>
              <a:rPr lang="en-US" sz="2000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high</a:t>
            </a:r>
          </a:p>
          <a:p>
            <a:pPr lvl="1"/>
            <a:r>
              <a:rPr lang="en-US" sz="1800" dirty="0" smtClean="0">
                <a:ea typeface="Comic Sans MS"/>
                <a:cs typeface="Comic Sans MS"/>
                <a:sym typeface="Comic Sans MS"/>
              </a:rPr>
              <a:t>Maximum </a:t>
            </a:r>
            <a:r>
              <a:rPr lang="en-US" sz="1800" dirty="0">
                <a:ea typeface="Comic Sans MS"/>
                <a:cs typeface="Comic Sans MS"/>
                <a:sym typeface="Comic Sans MS"/>
              </a:rPr>
              <a:t>number of threads is usually limited </a:t>
            </a:r>
            <a:r>
              <a:rPr lang="en-US" sz="1800" dirty="0" smtClean="0">
                <a:ea typeface="Comic Sans MS"/>
                <a:cs typeface="Comic Sans MS"/>
                <a:sym typeface="Comic Sans MS"/>
              </a:rPr>
              <a:t>– too </a:t>
            </a:r>
            <a:r>
              <a:rPr lang="en-US" sz="1800" dirty="0">
                <a:ea typeface="Comic Sans MS"/>
                <a:cs typeface="Comic Sans MS"/>
                <a:sym typeface="Comic Sans MS"/>
              </a:rPr>
              <a:t>many threads many burden the application </a:t>
            </a:r>
            <a:r>
              <a:rPr lang="en-US" sz="1800" dirty="0" smtClean="0">
                <a:ea typeface="Comic Sans MS"/>
                <a:cs typeface="Comic Sans MS"/>
                <a:sym typeface="Comic Sans MS"/>
              </a:rPr>
              <a:t>performance</a:t>
            </a:r>
          </a:p>
          <a:p>
            <a:r>
              <a:rPr lang="en-US" sz="2000" dirty="0" smtClean="0">
                <a:ea typeface="Comic Sans MS"/>
                <a:cs typeface="Comic Sans MS"/>
                <a:sym typeface="Comic Sans MS"/>
              </a:rPr>
              <a:t>Windows </a:t>
            </a:r>
            <a:r>
              <a:rPr lang="en-US" sz="2000" dirty="0">
                <a:ea typeface="Comic Sans MS"/>
                <a:cs typeface="Comic Sans MS"/>
                <a:sym typeface="Comic Sans MS"/>
              </a:rPr>
              <a:t>and </a:t>
            </a:r>
            <a:r>
              <a:rPr lang="en-US" sz="2000" dirty="0" smtClean="0">
                <a:ea typeface="Comic Sans MS"/>
                <a:cs typeface="Comic Sans MS"/>
                <a:sym typeface="Comic Sans MS"/>
              </a:rPr>
              <a:t>Linux implement the one-to-one model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3749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47100" y="6371590"/>
            <a:ext cx="331724" cy="201447"/>
          </a:xfrm>
        </p:spPr>
        <p:txBody>
          <a:bodyPr/>
          <a:lstStyle/>
          <a:p>
            <a:fld id="{72AFE102-A273-8544-BB2F-FAAE6DB0274C}" type="slidenum">
              <a:rPr lang="en-US" sz="900" smtClean="0"/>
              <a:pPr/>
              <a:t>28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Many-to-Many </a:t>
            </a:r>
            <a:r>
              <a:rPr lang="en-US" sz="3000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Multithreading </a:t>
            </a:r>
            <a:r>
              <a:rPr lang="en-US" sz="3000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Model</a:t>
            </a:r>
            <a:endParaRPr lang="en-US" sz="3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5339" y="1030111"/>
            <a:ext cx="8589374" cy="477795"/>
          </a:xfrm>
        </p:spPr>
        <p:txBody>
          <a:bodyPr>
            <a:noAutofit/>
          </a:bodyPr>
          <a:lstStyle/>
          <a:p>
            <a:r>
              <a:rPr lang="en-US" sz="1800" dirty="0" smtClean="0">
                <a:ea typeface="Comic Sans MS"/>
                <a:cs typeface="Comic Sans MS"/>
                <a:sym typeface="Comic Sans MS"/>
              </a:rPr>
              <a:t>Multiplexes many </a:t>
            </a:r>
            <a:r>
              <a:rPr lang="en-US" sz="1800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user-level </a:t>
            </a:r>
            <a:r>
              <a:rPr lang="en-US" sz="1800" dirty="0" smtClean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to smaller or equal number of  </a:t>
            </a:r>
            <a:r>
              <a:rPr lang="en-US" sz="1800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kernel-level </a:t>
            </a:r>
            <a:r>
              <a:rPr lang="en-US" sz="1800" dirty="0" smtClean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threads</a:t>
            </a:r>
            <a:endParaRPr lang="en-US" sz="1800" dirty="0"/>
          </a:p>
        </p:txBody>
      </p:sp>
      <p:sp>
        <p:nvSpPr>
          <p:cNvPr id="26" name="Content Placeholder 3"/>
          <p:cNvSpPr txBox="1">
            <a:spLocks/>
          </p:cNvSpPr>
          <p:nvPr/>
        </p:nvSpPr>
        <p:spPr>
          <a:xfrm>
            <a:off x="277313" y="3938264"/>
            <a:ext cx="8589374" cy="2634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q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Tx/>
              <a:buFont typeface="Wingdings" charset="2"/>
              <a:buChar char="§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Tx/>
              <a:buFont typeface="Courier New"/>
              <a:buChar char="o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v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ea typeface="Comic Sans MS"/>
                <a:cs typeface="Comic Sans MS"/>
                <a:sym typeface="Comic Sans MS"/>
              </a:rPr>
              <a:t>Enables threads to run </a:t>
            </a:r>
            <a:r>
              <a:rPr lang="en-US" sz="18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concurrently</a:t>
            </a:r>
            <a:r>
              <a:rPr lang="en-US" sz="1800" dirty="0">
                <a:ea typeface="Comic Sans MS"/>
                <a:cs typeface="Comic Sans MS"/>
                <a:sym typeface="Comic Sans MS"/>
              </a:rPr>
              <a:t> on multiple </a:t>
            </a:r>
            <a:r>
              <a:rPr lang="en-US" sz="1800" dirty="0" smtClean="0">
                <a:ea typeface="Comic Sans MS"/>
                <a:cs typeface="Comic Sans MS"/>
                <a:sym typeface="Comic Sans MS"/>
              </a:rPr>
              <a:t>processors</a:t>
            </a:r>
          </a:p>
          <a:p>
            <a:r>
              <a:rPr lang="en-US" sz="1800" dirty="0">
                <a:ea typeface="Comic Sans MS"/>
                <a:cs typeface="Comic Sans MS"/>
                <a:sym typeface="Comic Sans MS"/>
              </a:rPr>
              <a:t>When a </a:t>
            </a:r>
            <a:r>
              <a:rPr lang="en-US" sz="18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caller</a:t>
            </a:r>
            <a:r>
              <a:rPr lang="en-US" sz="1800" dirty="0">
                <a:ea typeface="Comic Sans MS"/>
                <a:cs typeface="Comic Sans MS"/>
                <a:sym typeface="Comic Sans MS"/>
              </a:rPr>
              <a:t> thread calls on a blocking system call, kernel can schedule another thread for </a:t>
            </a:r>
            <a:r>
              <a:rPr lang="en-US" sz="1800" dirty="0" smtClean="0">
                <a:ea typeface="Comic Sans MS"/>
                <a:cs typeface="Comic Sans MS"/>
                <a:sym typeface="Comic Sans MS"/>
              </a:rPr>
              <a:t>execution</a:t>
            </a:r>
            <a:endParaRPr lang="en-US" sz="1800" dirty="0">
              <a:ea typeface="Comic Sans MS"/>
              <a:cs typeface="Comic Sans MS"/>
              <a:sym typeface="Comic Sans MS"/>
            </a:endParaRPr>
          </a:p>
          <a:p>
            <a:r>
              <a:rPr lang="en-US" sz="1800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Two-level </a:t>
            </a:r>
            <a:r>
              <a:rPr lang="en-US" sz="18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model </a:t>
            </a:r>
            <a:endParaRPr lang="en-US" sz="1800" dirty="0" smtClean="0">
              <a:solidFill>
                <a:srgbClr val="0000FF"/>
              </a:solidFill>
              <a:ea typeface="Comic Sans MS"/>
              <a:cs typeface="Comic Sans MS"/>
              <a:sym typeface="Comic Sans MS"/>
            </a:endParaRPr>
          </a:p>
          <a:p>
            <a:pPr lvl="1">
              <a:buClr>
                <a:schemeClr val="tx1"/>
              </a:buClr>
            </a:pPr>
            <a:r>
              <a:rPr lang="en-US" sz="1600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Similar to many-to-many but also allows a user-level thread to be </a:t>
            </a:r>
            <a:r>
              <a:rPr lang="en-US" sz="16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bound</a:t>
            </a:r>
            <a:r>
              <a:rPr lang="en-US" sz="1600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 to a kernel thread</a:t>
            </a:r>
          </a:p>
          <a:p>
            <a:pPr lvl="1">
              <a:buClr>
                <a:schemeClr val="tx1"/>
              </a:buClr>
            </a:pPr>
            <a:r>
              <a:rPr lang="en-US" sz="1600" dirty="0">
                <a:sym typeface="Comic Sans MS"/>
              </a:rPr>
              <a:t>Versions older than Solaris 9 supported the two-level model </a:t>
            </a:r>
            <a:endParaRPr lang="en-US" sz="1600" dirty="0">
              <a:solidFill>
                <a:schemeClr val="tx1"/>
              </a:solidFill>
              <a:ea typeface="Comic Sans MS"/>
              <a:cs typeface="Comic Sans MS"/>
              <a:sym typeface="Comic Sans MS"/>
            </a:endParaRPr>
          </a:p>
          <a:p>
            <a:pPr>
              <a:buClr>
                <a:schemeClr val="tx1"/>
              </a:buClr>
            </a:pPr>
            <a:endParaRPr lang="en-US" sz="1800" dirty="0" smtClean="0">
              <a:ea typeface="Comic Sans MS"/>
              <a:cs typeface="Comic Sans MS"/>
              <a:sym typeface="Comic Sans MS"/>
            </a:endParaRPr>
          </a:p>
          <a:p>
            <a:pPr>
              <a:buClr>
                <a:schemeClr val="tx1"/>
              </a:buClr>
            </a:pPr>
            <a:endParaRPr lang="en-US" sz="1800" dirty="0" smtClean="0"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5" name="Shape 279"/>
          <p:cNvCxnSpPr/>
          <p:nvPr/>
        </p:nvCxnSpPr>
        <p:spPr>
          <a:xfrm rot="10800000">
            <a:off x="2779889" y="2549539"/>
            <a:ext cx="0" cy="815961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6" name="Shape 280"/>
          <p:cNvCxnSpPr/>
          <p:nvPr/>
        </p:nvCxnSpPr>
        <p:spPr>
          <a:xfrm rot="10800000">
            <a:off x="2126544" y="2047020"/>
            <a:ext cx="647700" cy="6477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7" name="Shape 281"/>
          <p:cNvCxnSpPr/>
          <p:nvPr/>
        </p:nvCxnSpPr>
        <p:spPr>
          <a:xfrm rot="10800000">
            <a:off x="2774244" y="1856520"/>
            <a:ext cx="0" cy="8382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8" name="Shape 282"/>
          <p:cNvCxnSpPr/>
          <p:nvPr/>
        </p:nvCxnSpPr>
        <p:spPr>
          <a:xfrm rot="10800000" flipH="1">
            <a:off x="2774244" y="2047020"/>
            <a:ext cx="647700" cy="6477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9" name="Shape 283"/>
          <p:cNvCxnSpPr/>
          <p:nvPr/>
        </p:nvCxnSpPr>
        <p:spPr>
          <a:xfrm rot="10800000" flipH="1">
            <a:off x="2774244" y="2370870"/>
            <a:ext cx="1104900" cy="32385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50" name="Shape 284"/>
          <p:cNvCxnSpPr/>
          <p:nvPr/>
        </p:nvCxnSpPr>
        <p:spPr>
          <a:xfrm rot="10800000">
            <a:off x="1821744" y="2370870"/>
            <a:ext cx="952500" cy="32385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51" name="Shape 285"/>
          <p:cNvSpPr/>
          <p:nvPr/>
        </p:nvSpPr>
        <p:spPr>
          <a:xfrm>
            <a:off x="1612194" y="1943831"/>
            <a:ext cx="57150" cy="392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45000" y="4857"/>
                  <a:pt x="90000" y="9714"/>
                  <a:pt x="96000" y="17142"/>
                </a:cubicBezTo>
                <a:cubicBezTo>
                  <a:pt x="102000" y="24571"/>
                  <a:pt x="33000" y="35619"/>
                  <a:pt x="36000" y="44571"/>
                </a:cubicBezTo>
                <a:cubicBezTo>
                  <a:pt x="39000" y="53523"/>
                  <a:pt x="113000" y="62476"/>
                  <a:pt x="114000" y="70857"/>
                </a:cubicBezTo>
                <a:cubicBezTo>
                  <a:pt x="115000" y="79238"/>
                  <a:pt x="41000" y="86666"/>
                  <a:pt x="42000" y="94857"/>
                </a:cubicBezTo>
                <a:cubicBezTo>
                  <a:pt x="43000" y="103047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" name="Shape 286"/>
          <p:cNvSpPr txBox="1"/>
          <p:nvPr/>
        </p:nvSpPr>
        <p:spPr>
          <a:xfrm>
            <a:off x="4350102" y="3434047"/>
            <a:ext cx="1676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Kernel thread</a:t>
            </a:r>
            <a:endParaRPr sz="1800" dirty="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</p:txBody>
      </p:sp>
      <p:sp>
        <p:nvSpPr>
          <p:cNvPr id="53" name="Shape 287"/>
          <p:cNvSpPr txBox="1"/>
          <p:nvPr/>
        </p:nvSpPr>
        <p:spPr>
          <a:xfrm>
            <a:off x="4340224" y="2024740"/>
            <a:ext cx="1676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User thread</a:t>
            </a:r>
            <a:endParaRPr sz="1800" dirty="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</p:txBody>
      </p:sp>
      <p:sp>
        <p:nvSpPr>
          <p:cNvPr id="54" name="Shape 288"/>
          <p:cNvSpPr/>
          <p:nvPr/>
        </p:nvSpPr>
        <p:spPr>
          <a:xfrm>
            <a:off x="2073627" y="1595654"/>
            <a:ext cx="57150" cy="392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45000" y="4857"/>
                  <a:pt x="90000" y="9714"/>
                  <a:pt x="96000" y="17142"/>
                </a:cubicBezTo>
                <a:cubicBezTo>
                  <a:pt x="102000" y="24571"/>
                  <a:pt x="33000" y="35619"/>
                  <a:pt x="36000" y="44571"/>
                </a:cubicBezTo>
                <a:cubicBezTo>
                  <a:pt x="39000" y="53523"/>
                  <a:pt x="113000" y="62476"/>
                  <a:pt x="114000" y="70857"/>
                </a:cubicBezTo>
                <a:cubicBezTo>
                  <a:pt x="115000" y="79238"/>
                  <a:pt x="41000" y="86666"/>
                  <a:pt x="42000" y="94857"/>
                </a:cubicBezTo>
                <a:cubicBezTo>
                  <a:pt x="43000" y="103047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Shape 289"/>
          <p:cNvSpPr/>
          <p:nvPr/>
        </p:nvSpPr>
        <p:spPr>
          <a:xfrm>
            <a:off x="2734027" y="1392454"/>
            <a:ext cx="57150" cy="392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45000" y="4857"/>
                  <a:pt x="90000" y="9714"/>
                  <a:pt x="96000" y="17142"/>
                </a:cubicBezTo>
                <a:cubicBezTo>
                  <a:pt x="102000" y="24571"/>
                  <a:pt x="33000" y="35619"/>
                  <a:pt x="36000" y="44571"/>
                </a:cubicBezTo>
                <a:cubicBezTo>
                  <a:pt x="39000" y="53523"/>
                  <a:pt x="113000" y="62476"/>
                  <a:pt x="114000" y="70857"/>
                </a:cubicBezTo>
                <a:cubicBezTo>
                  <a:pt x="115000" y="79238"/>
                  <a:pt x="41000" y="86666"/>
                  <a:pt x="42000" y="94857"/>
                </a:cubicBezTo>
                <a:cubicBezTo>
                  <a:pt x="43000" y="103047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" name="Shape 290"/>
          <p:cNvSpPr/>
          <p:nvPr/>
        </p:nvSpPr>
        <p:spPr>
          <a:xfrm>
            <a:off x="3445227" y="1519454"/>
            <a:ext cx="57150" cy="392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45000" y="4857"/>
                  <a:pt x="90000" y="9714"/>
                  <a:pt x="96000" y="17142"/>
                </a:cubicBezTo>
                <a:cubicBezTo>
                  <a:pt x="102000" y="24571"/>
                  <a:pt x="33000" y="35619"/>
                  <a:pt x="36000" y="44571"/>
                </a:cubicBezTo>
                <a:cubicBezTo>
                  <a:pt x="39000" y="53523"/>
                  <a:pt x="113000" y="62476"/>
                  <a:pt x="114000" y="70857"/>
                </a:cubicBezTo>
                <a:cubicBezTo>
                  <a:pt x="115000" y="79238"/>
                  <a:pt x="41000" y="86666"/>
                  <a:pt x="42000" y="94857"/>
                </a:cubicBezTo>
                <a:cubicBezTo>
                  <a:pt x="43000" y="103047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" name="Shape 291"/>
          <p:cNvSpPr/>
          <p:nvPr/>
        </p:nvSpPr>
        <p:spPr>
          <a:xfrm>
            <a:off x="3902427" y="1889341"/>
            <a:ext cx="57150" cy="392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45000" y="4857"/>
                  <a:pt x="90000" y="9714"/>
                  <a:pt x="96000" y="17142"/>
                </a:cubicBezTo>
                <a:cubicBezTo>
                  <a:pt x="102000" y="24571"/>
                  <a:pt x="33000" y="35619"/>
                  <a:pt x="36000" y="44571"/>
                </a:cubicBezTo>
                <a:cubicBezTo>
                  <a:pt x="39000" y="53523"/>
                  <a:pt x="113000" y="62476"/>
                  <a:pt x="114000" y="70857"/>
                </a:cubicBezTo>
                <a:cubicBezTo>
                  <a:pt x="115000" y="79238"/>
                  <a:pt x="41000" y="86666"/>
                  <a:pt x="42000" y="94857"/>
                </a:cubicBezTo>
                <a:cubicBezTo>
                  <a:pt x="43000" y="103047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</p:txBody>
      </p:sp>
      <p:sp>
        <p:nvSpPr>
          <p:cNvPr id="58" name="Shape 292"/>
          <p:cNvSpPr/>
          <p:nvPr/>
        </p:nvSpPr>
        <p:spPr>
          <a:xfrm>
            <a:off x="3326694" y="3348756"/>
            <a:ext cx="604308" cy="483035"/>
          </a:xfrm>
          <a:prstGeom prst="ellipse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K</a:t>
            </a:r>
            <a:endParaRPr/>
          </a:p>
        </p:txBody>
      </p:sp>
      <p:cxnSp>
        <p:nvCxnSpPr>
          <p:cNvPr id="59" name="Shape 293"/>
          <p:cNvCxnSpPr/>
          <p:nvPr/>
        </p:nvCxnSpPr>
        <p:spPr>
          <a:xfrm flipH="1">
            <a:off x="2073627" y="2694720"/>
            <a:ext cx="706262" cy="606451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60" name="Shape 294"/>
          <p:cNvCxnSpPr>
            <a:endCxn id="58" idx="0"/>
          </p:cNvCxnSpPr>
          <p:nvPr/>
        </p:nvCxnSpPr>
        <p:spPr>
          <a:xfrm>
            <a:off x="2759448" y="2694756"/>
            <a:ext cx="869400" cy="6540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61" name="Shape 295"/>
          <p:cNvSpPr/>
          <p:nvPr/>
        </p:nvSpPr>
        <p:spPr>
          <a:xfrm>
            <a:off x="6746875" y="2117878"/>
            <a:ext cx="57150" cy="392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45000" y="4857"/>
                  <a:pt x="90000" y="9714"/>
                  <a:pt x="96000" y="17142"/>
                </a:cubicBezTo>
                <a:cubicBezTo>
                  <a:pt x="102000" y="24571"/>
                  <a:pt x="33000" y="35619"/>
                  <a:pt x="36000" y="44571"/>
                </a:cubicBezTo>
                <a:cubicBezTo>
                  <a:pt x="39000" y="53523"/>
                  <a:pt x="113000" y="62476"/>
                  <a:pt x="114000" y="70857"/>
                </a:cubicBezTo>
                <a:cubicBezTo>
                  <a:pt x="115000" y="79238"/>
                  <a:pt x="41000" y="86666"/>
                  <a:pt x="42000" y="94857"/>
                </a:cubicBezTo>
                <a:cubicBezTo>
                  <a:pt x="43000" y="103047"/>
                  <a:pt x="120000" y="120000"/>
                  <a:pt x="120000" y="120000"/>
                </a:cubicBezTo>
                <a:lnTo>
                  <a:pt x="120000" y="120000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62" name="Shape 296"/>
          <p:cNvCxnSpPr/>
          <p:nvPr/>
        </p:nvCxnSpPr>
        <p:spPr>
          <a:xfrm rot="10800000" flipH="1">
            <a:off x="6746875" y="2650649"/>
            <a:ext cx="16227" cy="650522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63" name="Shape 297"/>
          <p:cNvSpPr/>
          <p:nvPr/>
        </p:nvSpPr>
        <p:spPr>
          <a:xfrm>
            <a:off x="2514423" y="3365500"/>
            <a:ext cx="604308" cy="483035"/>
          </a:xfrm>
          <a:prstGeom prst="ellipse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K</a:t>
            </a:r>
            <a:endParaRPr/>
          </a:p>
        </p:txBody>
      </p:sp>
      <p:sp>
        <p:nvSpPr>
          <p:cNvPr id="64" name="Shape 298"/>
          <p:cNvSpPr/>
          <p:nvPr/>
        </p:nvSpPr>
        <p:spPr>
          <a:xfrm>
            <a:off x="1714500" y="3308621"/>
            <a:ext cx="604308" cy="483035"/>
          </a:xfrm>
          <a:prstGeom prst="ellipse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K</a:t>
            </a:r>
            <a:endParaRPr/>
          </a:p>
        </p:txBody>
      </p:sp>
      <p:sp>
        <p:nvSpPr>
          <p:cNvPr id="65" name="Shape 299"/>
          <p:cNvSpPr/>
          <p:nvPr/>
        </p:nvSpPr>
        <p:spPr>
          <a:xfrm>
            <a:off x="6445603" y="3320344"/>
            <a:ext cx="604308" cy="483035"/>
          </a:xfrm>
          <a:prstGeom prst="ellipse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K</a:t>
            </a:r>
            <a:endParaRPr/>
          </a:p>
        </p:txBody>
      </p:sp>
      <p:sp>
        <p:nvSpPr>
          <p:cNvPr id="66" name="TextBox 65"/>
          <p:cNvSpPr txBox="1"/>
          <p:nvPr/>
        </p:nvSpPr>
        <p:spPr>
          <a:xfrm>
            <a:off x="378548" y="2679413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7030A0"/>
                </a:solidFill>
              </a:rPr>
              <a:t>Many-to-Many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946371" y="2679413"/>
            <a:ext cx="180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7030A0"/>
                </a:solidFill>
              </a:rPr>
              <a:t>Two-level Mode</a:t>
            </a:r>
            <a:endParaRPr lang="en-US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7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5" grpId="0" animBg="1"/>
      <p:bldP spid="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869" descr="C:\Users\Mike\Desktop\Picture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07861" y="1510950"/>
            <a:ext cx="4240558" cy="351998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60350" y="244476"/>
            <a:ext cx="8623300" cy="497828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Calisto MT"/>
                <a:ea typeface="MS PGothic" charset="0"/>
                <a:cs typeface="Calisto MT"/>
              </a:rPr>
              <a:t>Windows IPC Systems Example</a:t>
            </a:r>
            <a:endParaRPr lang="en-US" sz="3600" dirty="0">
              <a:latin typeface="Calisto MT"/>
              <a:cs typeface="Calisto M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71472" y="844549"/>
            <a:ext cx="4156075" cy="568483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600" dirty="0" smtClean="0">
                <a:ea typeface="MS PGothic" charset="0"/>
                <a:cs typeface="Calisto MT"/>
              </a:rPr>
              <a:t>Message-passing centric via </a:t>
            </a:r>
            <a:r>
              <a:rPr lang="en-US" sz="1600" b="1" dirty="0" smtClean="0">
                <a:solidFill>
                  <a:srgbClr val="0000FF"/>
                </a:solidFill>
                <a:ea typeface="MS PGothic" charset="0"/>
                <a:cs typeface="Calisto MT"/>
              </a:rPr>
              <a:t>advanced local procedure call </a:t>
            </a:r>
            <a:r>
              <a:rPr lang="en-US" sz="1600" b="1" dirty="0" smtClean="0">
                <a:ea typeface="MS PGothic" charset="0"/>
                <a:cs typeface="Calisto MT"/>
              </a:rPr>
              <a:t>(</a:t>
            </a:r>
            <a:r>
              <a:rPr lang="en-US" sz="1600" b="1" dirty="0" smtClean="0">
                <a:solidFill>
                  <a:srgbClr val="0000FF"/>
                </a:solidFill>
                <a:ea typeface="MS PGothic" charset="0"/>
                <a:cs typeface="Calisto MT"/>
              </a:rPr>
              <a:t>LPC</a:t>
            </a:r>
            <a:r>
              <a:rPr lang="en-US" sz="1600" b="1" dirty="0" smtClean="0">
                <a:ea typeface="MS PGothic" charset="0"/>
                <a:cs typeface="Calisto MT"/>
              </a:rPr>
              <a:t>)</a:t>
            </a:r>
            <a:r>
              <a:rPr lang="en-US" sz="1600" dirty="0" smtClean="0">
                <a:ea typeface="MS PGothic" charset="0"/>
                <a:cs typeface="Calisto MT"/>
              </a:rPr>
              <a:t> facility</a:t>
            </a:r>
          </a:p>
          <a:p>
            <a:pPr lvl="1" indent="-236538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dirty="0" smtClean="0">
                <a:ea typeface="MS PGothic" charset="0"/>
                <a:cs typeface="Calisto MT"/>
              </a:rPr>
              <a:t>Only </a:t>
            </a:r>
            <a:r>
              <a:rPr lang="en-US" sz="1500" dirty="0">
                <a:ea typeface="MS PGothic" charset="0"/>
                <a:cs typeface="Calisto MT"/>
              </a:rPr>
              <a:t>works between processes on the same </a:t>
            </a:r>
            <a:r>
              <a:rPr lang="en-US" sz="1500" dirty="0" smtClean="0">
                <a:ea typeface="MS PGothic" charset="0"/>
                <a:cs typeface="Calisto MT"/>
              </a:rPr>
              <a:t>machine</a:t>
            </a:r>
          </a:p>
          <a:p>
            <a:pPr lvl="1" indent="-236538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ea typeface="MS PGothic" charset="0"/>
                <a:cs typeface="Calisto MT"/>
              </a:rPr>
              <a:t>Uses ports (like mailboxes) to establish and maintain communication </a:t>
            </a:r>
            <a:r>
              <a:rPr lang="en-US" sz="1500" dirty="0" smtClean="0">
                <a:ea typeface="MS PGothic" charset="0"/>
                <a:cs typeface="Calisto MT"/>
              </a:rPr>
              <a:t>channels</a:t>
            </a:r>
          </a:p>
          <a:p>
            <a:pPr lvl="1" indent="-236538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b="1" i="1" dirty="0">
                <a:solidFill>
                  <a:srgbClr val="008000"/>
                </a:solidFill>
                <a:ea typeface="Comic Sans MS"/>
                <a:cs typeface="Comic Sans MS"/>
                <a:sym typeface="Comic Sans MS"/>
              </a:rPr>
              <a:t>Two types of </a:t>
            </a:r>
            <a:r>
              <a:rPr lang="en-US" sz="1500" b="1" i="1" dirty="0" smtClean="0">
                <a:solidFill>
                  <a:srgbClr val="008000"/>
                </a:solidFill>
                <a:ea typeface="Comic Sans MS"/>
                <a:cs typeface="Comic Sans MS"/>
                <a:sym typeface="Comic Sans MS"/>
              </a:rPr>
              <a:t>ports</a:t>
            </a:r>
          </a:p>
          <a:p>
            <a:pPr lvl="2">
              <a:buClr>
                <a:schemeClr val="tx1"/>
              </a:buClr>
            </a:pPr>
            <a:r>
              <a:rPr lang="en-US" sz="1300" dirty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Connection ports: </a:t>
            </a:r>
            <a:r>
              <a:rPr lang="en-US" sz="1300" dirty="0">
                <a:ea typeface="Comic Sans MS"/>
                <a:cs typeface="Calisto MT"/>
                <a:sym typeface="Comic Sans MS"/>
              </a:rPr>
              <a:t>visible to all processes; used to set up communication </a:t>
            </a:r>
            <a:r>
              <a:rPr lang="en-US" sz="1300" dirty="0" smtClean="0">
                <a:ea typeface="Comic Sans MS"/>
                <a:cs typeface="Calisto MT"/>
                <a:sym typeface="Comic Sans MS"/>
              </a:rPr>
              <a:t>ports</a:t>
            </a:r>
          </a:p>
          <a:p>
            <a:pPr lvl="2">
              <a:buClr>
                <a:schemeClr val="tx1"/>
              </a:buClr>
            </a:pPr>
            <a:r>
              <a:rPr lang="en-US" sz="1300" dirty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Communication ports: </a:t>
            </a:r>
            <a:r>
              <a:rPr lang="en-US" sz="1300" dirty="0">
                <a:ea typeface="Comic Sans MS"/>
                <a:cs typeface="Calisto MT"/>
                <a:sym typeface="Comic Sans MS"/>
              </a:rPr>
              <a:t>used for actual communications</a:t>
            </a:r>
            <a:endParaRPr lang="en-US" sz="1300" dirty="0">
              <a:solidFill>
                <a:srgbClr val="00B050"/>
              </a:solidFill>
              <a:ea typeface="Comic Sans MS"/>
              <a:cs typeface="Calisto M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 smtClean="0">
                <a:ea typeface="MS PGothic" charset="0"/>
                <a:cs typeface="Calisto MT"/>
              </a:rPr>
              <a:t>Communication works as follows:</a:t>
            </a:r>
          </a:p>
          <a:p>
            <a:pPr lvl="1" indent="-236538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dirty="0" smtClean="0">
                <a:ea typeface="MS PGothic" charset="0"/>
                <a:cs typeface="Calisto MT"/>
              </a:rPr>
              <a:t>Client </a:t>
            </a:r>
            <a:r>
              <a:rPr lang="en-US" sz="1500" dirty="0">
                <a:ea typeface="MS PGothic" charset="0"/>
                <a:cs typeface="Calisto MT"/>
              </a:rPr>
              <a:t>opens a handle to the </a:t>
            </a:r>
            <a:r>
              <a:rPr lang="en-US" sz="1500" dirty="0" smtClean="0">
                <a:ea typeface="MS PGothic" charset="0"/>
                <a:cs typeface="Calisto MT"/>
              </a:rPr>
              <a:t>server’</a:t>
            </a:r>
            <a:r>
              <a:rPr lang="en-US" altLang="ja-JP" sz="1500" dirty="0" smtClean="0">
                <a:ea typeface="MS PGothic" charset="0"/>
                <a:cs typeface="Calisto MT"/>
              </a:rPr>
              <a:t>s </a:t>
            </a:r>
            <a:r>
              <a:rPr lang="en-US" altLang="ja-JP" sz="1500" b="1" dirty="0">
                <a:solidFill>
                  <a:srgbClr val="0000FF"/>
                </a:solidFill>
                <a:ea typeface="MS PGothic" charset="0"/>
                <a:cs typeface="Calisto MT"/>
              </a:rPr>
              <a:t>connection port</a:t>
            </a:r>
            <a:r>
              <a:rPr lang="en-US" altLang="ja-JP" sz="1500" dirty="0">
                <a:ea typeface="MS PGothic" charset="0"/>
                <a:cs typeface="Calisto MT"/>
              </a:rPr>
              <a:t> </a:t>
            </a:r>
            <a:r>
              <a:rPr lang="en-US" altLang="ja-JP" sz="1500" dirty="0" smtClean="0">
                <a:ea typeface="MS PGothic" charset="0"/>
                <a:cs typeface="Calisto MT"/>
              </a:rPr>
              <a:t>object</a:t>
            </a:r>
          </a:p>
          <a:p>
            <a:pPr lvl="1" indent="-236538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dirty="0" smtClean="0">
                <a:ea typeface="MS PGothic" charset="0"/>
                <a:cs typeface="Calisto MT"/>
              </a:rPr>
              <a:t>Client </a:t>
            </a:r>
            <a:r>
              <a:rPr lang="en-US" sz="1500" dirty="0">
                <a:ea typeface="MS PGothic" charset="0"/>
                <a:cs typeface="Calisto MT"/>
              </a:rPr>
              <a:t>sends a connection </a:t>
            </a:r>
            <a:r>
              <a:rPr lang="en-US" sz="1500" dirty="0" smtClean="0">
                <a:ea typeface="MS PGothic" charset="0"/>
                <a:cs typeface="Calisto MT"/>
              </a:rPr>
              <a:t>request</a:t>
            </a:r>
          </a:p>
          <a:p>
            <a:pPr lvl="1" indent="-236538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dirty="0" smtClean="0">
                <a:ea typeface="MS PGothic" charset="0"/>
                <a:cs typeface="Calisto MT"/>
              </a:rPr>
              <a:t>Server </a:t>
            </a:r>
            <a:r>
              <a:rPr lang="en-US" sz="1500" dirty="0">
                <a:ea typeface="MS PGothic" charset="0"/>
                <a:cs typeface="Calisto MT"/>
              </a:rPr>
              <a:t>creates two private </a:t>
            </a:r>
            <a:r>
              <a:rPr lang="en-US" sz="1500" b="1" dirty="0">
                <a:solidFill>
                  <a:srgbClr val="0000FF"/>
                </a:solidFill>
                <a:ea typeface="MS PGothic" charset="0"/>
                <a:cs typeface="Calisto MT"/>
              </a:rPr>
              <a:t>communication ports </a:t>
            </a:r>
            <a:r>
              <a:rPr lang="en-US" sz="1500" dirty="0" smtClean="0">
                <a:ea typeface="MS PGothic" charset="0"/>
                <a:cs typeface="Calisto MT"/>
              </a:rPr>
              <a:t>(client &amp; sever), and returns one handle to </a:t>
            </a:r>
            <a:r>
              <a:rPr lang="en-US" sz="1500" dirty="0">
                <a:ea typeface="MS PGothic" charset="0"/>
                <a:cs typeface="Calisto MT"/>
              </a:rPr>
              <a:t>the </a:t>
            </a:r>
            <a:r>
              <a:rPr lang="en-US" sz="1500" dirty="0" smtClean="0">
                <a:ea typeface="MS PGothic" charset="0"/>
                <a:cs typeface="Calisto MT"/>
              </a:rPr>
              <a:t>client</a:t>
            </a:r>
          </a:p>
          <a:p>
            <a:pPr lvl="1" indent="-236538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500" dirty="0" smtClean="0">
                <a:ea typeface="MS PGothic" charset="0"/>
                <a:cs typeface="Calisto MT"/>
              </a:rPr>
              <a:t>Client </a:t>
            </a:r>
            <a:r>
              <a:rPr lang="en-US" sz="1500" dirty="0">
                <a:ea typeface="MS PGothic" charset="0"/>
                <a:cs typeface="Calisto MT"/>
              </a:rPr>
              <a:t>and server use the corresponding port </a:t>
            </a:r>
            <a:r>
              <a:rPr lang="en-US" sz="1500" dirty="0" smtClean="0">
                <a:ea typeface="MS PGothic" charset="0"/>
                <a:cs typeface="Calisto MT"/>
              </a:rPr>
              <a:t>handles </a:t>
            </a:r>
            <a:r>
              <a:rPr lang="en-US" sz="1500" dirty="0">
                <a:ea typeface="MS PGothic" charset="0"/>
                <a:cs typeface="Calisto MT"/>
              </a:rPr>
              <a:t>to send </a:t>
            </a:r>
            <a:r>
              <a:rPr lang="en-US" sz="1500" dirty="0" smtClean="0">
                <a:ea typeface="MS PGothic" charset="0"/>
                <a:cs typeface="Calisto MT"/>
              </a:rPr>
              <a:t>messages</a:t>
            </a:r>
            <a:endParaRPr lang="en-US" sz="1500" dirty="0">
              <a:cs typeface="Calisto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8389" y="966142"/>
            <a:ext cx="4188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solidFill>
                  <a:srgbClr val="000090"/>
                </a:solidFill>
              </a:rPr>
              <a:t>Server publishes connection-port objects </a:t>
            </a:r>
            <a:r>
              <a:rPr lang="mr-IN" sz="1200" i="1" dirty="0" smtClean="0">
                <a:solidFill>
                  <a:srgbClr val="000090"/>
                </a:solidFill>
              </a:rPr>
              <a:t>–</a:t>
            </a:r>
            <a:r>
              <a:rPr lang="en-US" sz="1200" i="1" dirty="0" smtClean="0">
                <a:solidFill>
                  <a:srgbClr val="000090"/>
                </a:solidFill>
              </a:rPr>
              <a:t> visible to all processes</a:t>
            </a:r>
            <a:endParaRPr lang="en-US" sz="1200" i="1" dirty="0">
              <a:solidFill>
                <a:srgbClr val="00009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632222" y="1312033"/>
            <a:ext cx="110218" cy="382477"/>
          </a:xfrm>
          <a:prstGeom prst="straightConnector1">
            <a:avLst/>
          </a:prstGeom>
          <a:ln w="3175" cmpd="sng">
            <a:solidFill>
              <a:srgbClr val="000090"/>
            </a:solidFill>
            <a:prstDash val="dashDot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664200" y="1510950"/>
            <a:ext cx="1879600" cy="1086556"/>
          </a:xfrm>
          <a:prstGeom prst="rect">
            <a:avLst/>
          </a:prstGeom>
          <a:noFill/>
          <a:ln w="6350" cmpd="sng">
            <a:solidFill>
              <a:srgbClr val="008000"/>
            </a:solidFill>
            <a:prstDash val="lg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0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Multithreading </a:t>
            </a:r>
            <a:r>
              <a:rPr lang="en-US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Models </a:t>
            </a:r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Comparison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Many-to-one</a:t>
            </a:r>
          </a:p>
          <a:p>
            <a:pPr lvl="1"/>
            <a:r>
              <a:rPr lang="en-US" dirty="0">
                <a:ea typeface="Comic Sans MS"/>
                <a:cs typeface="Comic Sans MS"/>
                <a:sym typeface="Comic Sans MS"/>
              </a:rPr>
              <a:t>User can create any number of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threads</a:t>
            </a:r>
          </a:p>
          <a:p>
            <a:pPr lvl="1"/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No true </a:t>
            </a:r>
            <a:r>
              <a:rPr lang="en-US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concurrency – </a:t>
            </a:r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only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one kernel thread runs at a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time</a:t>
            </a:r>
          </a:p>
          <a:p>
            <a:r>
              <a:rPr lang="en-US" b="1" dirty="0" smtClean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One-to-one</a:t>
            </a:r>
          </a:p>
          <a:p>
            <a:pPr lvl="1"/>
            <a:r>
              <a:rPr lang="en-US" dirty="0">
                <a:ea typeface="Comic Sans MS"/>
                <a:cs typeface="Comic Sans MS"/>
                <a:sym typeface="Comic Sans MS"/>
              </a:rPr>
              <a:t>Results in true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concurrency</a:t>
            </a:r>
          </a:p>
          <a:p>
            <a:pPr lvl="1"/>
            <a:r>
              <a:rPr lang="en-US" dirty="0">
                <a:ea typeface="Comic Sans MS"/>
                <a:cs typeface="Comic Sans MS"/>
                <a:sym typeface="Comic Sans MS"/>
              </a:rPr>
              <a:t>The overhead of creating a thread is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high</a:t>
            </a:r>
          </a:p>
          <a:p>
            <a:pPr lvl="2"/>
            <a:r>
              <a:rPr lang="en-US" dirty="0">
                <a:ea typeface="Comic Sans MS"/>
                <a:cs typeface="Comic Sans MS"/>
                <a:sym typeface="Comic Sans MS"/>
              </a:rPr>
              <a:t>Most implementations limit the number of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threads</a:t>
            </a:r>
          </a:p>
          <a:p>
            <a:r>
              <a:rPr lang="en-US" b="1" dirty="0" smtClean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Many-to-Many</a:t>
            </a:r>
          </a:p>
          <a:p>
            <a:pPr lvl="1"/>
            <a:r>
              <a:rPr lang="en-US" dirty="0">
                <a:ea typeface="Comic Sans MS"/>
                <a:cs typeface="Comic Sans MS"/>
                <a:sym typeface="Comic Sans MS"/>
              </a:rPr>
              <a:t>Aims to get the best of both worlds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21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247900"/>
            <a:ext cx="7345362" cy="1676400"/>
          </a:xfrm>
        </p:spPr>
        <p:txBody>
          <a:bodyPr/>
          <a:lstStyle/>
          <a:p>
            <a:r>
              <a:rPr lang="en-US" dirty="0" smtClean="0"/>
              <a:t>Thread Libraries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28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Libraries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ea typeface="Comic Sans MS"/>
                <a:cs typeface="Comic Sans MS"/>
                <a:sym typeface="Comic Sans MS"/>
              </a:rPr>
              <a:t>P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rovide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an API for creating and managing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threads</a:t>
            </a:r>
          </a:p>
          <a:p>
            <a:r>
              <a:rPr lang="en-US" dirty="0" smtClean="0">
                <a:ea typeface="Comic Sans MS"/>
                <a:cs typeface="Comic Sans MS"/>
                <a:sym typeface="Comic Sans MS"/>
              </a:rPr>
              <a:t>Two implementation approaches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In user space: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invoking an API function does not result in a system call (because no OS intervention needed)  – fast!</a:t>
            </a:r>
            <a:endParaRPr lang="en-US" dirty="0"/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In kernel space: </a:t>
            </a:r>
            <a:r>
              <a:rPr lang="en-US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invoking an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API function call results in a system call</a:t>
            </a:r>
            <a:endParaRPr lang="en-US" dirty="0" smtClean="0">
              <a:ea typeface="Comic Sans MS"/>
              <a:cs typeface="Comic Sans MS"/>
              <a:sym typeface="Comic Sans MS"/>
            </a:endParaRPr>
          </a:p>
          <a:p>
            <a:r>
              <a:rPr lang="en-US" dirty="0">
                <a:ea typeface="Comic Sans MS"/>
                <a:cs typeface="Comic Sans MS"/>
                <a:sym typeface="Comic Sans MS"/>
              </a:rPr>
              <a:t>Three dominant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libraries</a:t>
            </a:r>
          </a:p>
          <a:p>
            <a:pPr lvl="1"/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POSIX threads (</a:t>
            </a:r>
            <a:r>
              <a:rPr lang="en-US" dirty="0" err="1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pthreads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):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can either be user- or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kernel-level</a:t>
            </a:r>
          </a:p>
          <a:p>
            <a:pPr lvl="2"/>
            <a:r>
              <a:rPr lang="en-US" altLang="en-US" dirty="0" smtClean="0"/>
              <a:t>POSIX (IEEE </a:t>
            </a:r>
            <a:r>
              <a:rPr lang="en-US" altLang="en-US" dirty="0"/>
              <a:t>1003.1c) API for thread creation and </a:t>
            </a:r>
            <a:r>
              <a:rPr lang="en-US" altLang="en-US" dirty="0" smtClean="0"/>
              <a:t>synchronization</a:t>
            </a:r>
            <a:endParaRPr lang="en-US" dirty="0" smtClean="0">
              <a:ea typeface="Comic Sans MS"/>
              <a:cs typeface="Comic Sans MS"/>
              <a:sym typeface="Comic Sans MS"/>
            </a:endParaRPr>
          </a:p>
          <a:p>
            <a:pPr lvl="1"/>
            <a:r>
              <a:rPr lang="en-US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Windows: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kernel-level library for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windows</a:t>
            </a:r>
          </a:p>
          <a:p>
            <a:pPr lvl="1"/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Java: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allows threads to be created and managed directly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in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Java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programs</a:t>
            </a:r>
          </a:p>
          <a:p>
            <a:pPr lvl="2"/>
            <a:r>
              <a:rPr lang="en-US" dirty="0">
                <a:ea typeface="Comic Sans MS"/>
                <a:cs typeface="Comic Sans MS"/>
                <a:sym typeface="Comic Sans MS"/>
              </a:rPr>
              <a:t>Underlying implementation uses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Windows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API library for Windows and </a:t>
            </a:r>
            <a:r>
              <a:rPr lang="en-US" dirty="0" err="1">
                <a:ea typeface="Comic Sans MS"/>
                <a:cs typeface="Comic Sans MS"/>
                <a:sym typeface="Comic Sans MS"/>
              </a:rPr>
              <a:t>Pthreads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API in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Unix/Linux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9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Pthreads</a:t>
            </a:r>
            <a:r>
              <a:rPr lang="en-US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 Library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err="1" smtClean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Pthreads</a:t>
            </a:r>
            <a:r>
              <a:rPr lang="en-US" b="1" dirty="0" smtClean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 </a:t>
            </a:r>
            <a:r>
              <a:rPr lang="en-US" b="1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– </a:t>
            </a:r>
            <a:r>
              <a:rPr lang="en-US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POSIX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specification for thread behavior (not an implementation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!) </a:t>
            </a:r>
          </a:p>
          <a:p>
            <a:r>
              <a:rPr lang="en-US" b="1" dirty="0" err="1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pthread_t</a:t>
            </a:r>
            <a:r>
              <a:rPr lang="en-US" b="1" dirty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 </a:t>
            </a:r>
            <a:r>
              <a:rPr lang="en-US" b="1" dirty="0" err="1" smtClean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tid</a:t>
            </a:r>
            <a:r>
              <a:rPr lang="en-US" b="1" dirty="0" smtClean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declares a </a:t>
            </a:r>
            <a:r>
              <a:rPr lang="en-US" dirty="0" err="1">
                <a:ea typeface="Comic Sans MS"/>
                <a:cs typeface="Comic Sans MS"/>
                <a:sym typeface="Comic Sans MS"/>
              </a:rPr>
              <a:t>pthread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identifier</a:t>
            </a:r>
          </a:p>
          <a:p>
            <a:r>
              <a:rPr lang="en-US" b="1" dirty="0" err="1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pthread_attr_t</a:t>
            </a:r>
            <a:r>
              <a:rPr lang="en-US" b="1" dirty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 </a:t>
            </a:r>
            <a:r>
              <a:rPr lang="en-US" b="1" dirty="0" err="1" smtClean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attr</a:t>
            </a:r>
            <a:r>
              <a:rPr lang="en-US" dirty="0" smtClean="0">
                <a:solidFill>
                  <a:srgbClr val="FF0000"/>
                </a:solidFill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declares a set of thread </a:t>
            </a:r>
            <a:r>
              <a:rPr lang="en-US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attributes</a:t>
            </a:r>
            <a:endParaRPr lang="en-US" dirty="0">
              <a:ea typeface="Comic Sans MS"/>
              <a:cs typeface="Comic Sans MS"/>
              <a:sym typeface="Comic Sans MS"/>
            </a:endParaRPr>
          </a:p>
          <a:p>
            <a:r>
              <a:rPr lang="en-US" b="1" dirty="0" err="1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pthread_attr_init</a:t>
            </a:r>
            <a:r>
              <a:rPr lang="en-US" b="1" dirty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(&amp;</a:t>
            </a:r>
            <a:r>
              <a:rPr lang="en-US" b="1" dirty="0" err="1" smtClean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attr</a:t>
            </a:r>
            <a:r>
              <a:rPr lang="en-US" b="1" dirty="0" smtClean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)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gets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the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default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thread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attributes</a:t>
            </a:r>
          </a:p>
          <a:p>
            <a:r>
              <a:rPr lang="en-US" b="1" dirty="0" err="1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pthread_create</a:t>
            </a:r>
            <a:r>
              <a:rPr lang="en-US" b="1" dirty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(&amp;</a:t>
            </a:r>
            <a:r>
              <a:rPr lang="en-US" b="1" dirty="0" err="1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tid</a:t>
            </a:r>
            <a:r>
              <a:rPr lang="en-US" b="1" dirty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, &amp;</a:t>
            </a:r>
            <a:r>
              <a:rPr lang="en-US" b="1" dirty="0" err="1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attr</a:t>
            </a:r>
            <a:r>
              <a:rPr lang="en-US" b="1" dirty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, runner, &amp;</a:t>
            </a:r>
            <a:r>
              <a:rPr lang="en-US" b="1" dirty="0" err="1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arg</a:t>
            </a:r>
            <a:r>
              <a:rPr lang="en-US" b="1" dirty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)</a:t>
            </a:r>
            <a:r>
              <a:rPr lang="en-US" dirty="0">
                <a:solidFill>
                  <a:srgbClr val="FF0000"/>
                </a:solidFill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creates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the actual thread</a:t>
            </a:r>
            <a:endParaRPr lang="en-US" dirty="0">
              <a:sym typeface="Comic Sans MS"/>
            </a:endParaRPr>
          </a:p>
          <a:p>
            <a:pPr lvl="1">
              <a:buClr>
                <a:schemeClr val="tx1"/>
              </a:buClr>
            </a:pPr>
            <a:r>
              <a:rPr lang="en-US" dirty="0" err="1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tid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: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the identifier of the thread</a:t>
            </a:r>
            <a:endParaRPr lang="en-US" dirty="0">
              <a:sym typeface="Comic Sans MS"/>
            </a:endParaRPr>
          </a:p>
          <a:p>
            <a:pPr lvl="1">
              <a:buClr>
                <a:schemeClr val="tx1"/>
              </a:buClr>
            </a:pPr>
            <a:r>
              <a:rPr lang="en-US" dirty="0" err="1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attr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: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the set of thread attributes</a:t>
            </a:r>
            <a:endParaRPr lang="en-US" dirty="0">
              <a:sym typeface="Comic Sans MS"/>
            </a:endParaRPr>
          </a:p>
          <a:p>
            <a:pPr lvl="1">
              <a:buClr>
                <a:schemeClr val="tx1"/>
              </a:buClr>
            </a:pP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runner: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the function a thread should execute (runner())</a:t>
            </a:r>
            <a:endParaRPr lang="en-US" dirty="0">
              <a:sym typeface="Comic Sans MS"/>
            </a:endParaRPr>
          </a:p>
          <a:p>
            <a:pPr lvl="1">
              <a:buClr>
                <a:schemeClr val="tx1"/>
              </a:buClr>
            </a:pPr>
            <a:r>
              <a:rPr lang="en-US" dirty="0" err="1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arg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: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the argument to pass to the function</a:t>
            </a:r>
          </a:p>
          <a:p>
            <a:r>
              <a:rPr lang="en-US" b="1" dirty="0" err="1" smtClean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pthread_join</a:t>
            </a:r>
            <a:r>
              <a:rPr lang="en-US" b="1" dirty="0" smtClean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() </a:t>
            </a:r>
            <a:r>
              <a:rPr lang="en-US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is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used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by a parent thread to wait for a child thread to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complete</a:t>
            </a:r>
          </a:p>
          <a:p>
            <a:r>
              <a:rPr lang="en-US" b="1" dirty="0" err="1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pthread_exit</a:t>
            </a:r>
            <a:r>
              <a:rPr lang="en-US" b="1" dirty="0" smtClean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()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terminates the calling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thread</a:t>
            </a:r>
            <a:endParaRPr lang="en-US" dirty="0"/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  <a:buNone/>
            </a:pPr>
            <a:endParaRPr lang="en-US" sz="400" dirty="0"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09702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Pthreads</a:t>
            </a:r>
            <a:r>
              <a:rPr lang="en-US" dirty="0" smtClean="0"/>
              <a:t> Example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75339" y="1030112"/>
            <a:ext cx="8589374" cy="4430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ea typeface="Comic Sans MS"/>
                <a:cs typeface="Comic Sans MS"/>
                <a:sym typeface="Comic Sans MS"/>
              </a:rPr>
              <a:t>A program using </a:t>
            </a:r>
            <a:r>
              <a:rPr lang="en-US" sz="1600" dirty="0" err="1" smtClean="0">
                <a:ea typeface="Comic Sans MS"/>
                <a:cs typeface="Comic Sans MS"/>
                <a:sym typeface="Comic Sans MS"/>
              </a:rPr>
              <a:t>Pthreads</a:t>
            </a:r>
            <a:r>
              <a:rPr lang="en-US" sz="1600" dirty="0" smtClean="0"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>
                <a:ea typeface="Comic Sans MS"/>
                <a:cs typeface="Comic Sans MS"/>
                <a:sym typeface="Comic Sans MS"/>
              </a:rPr>
              <a:t>to compute a sum of n consecutive integers starting with 0</a:t>
            </a:r>
            <a:endParaRPr lang="en-US" sz="1600" dirty="0"/>
          </a:p>
        </p:txBody>
      </p:sp>
      <p:sp>
        <p:nvSpPr>
          <p:cNvPr id="7" name="Shape 329"/>
          <p:cNvSpPr txBox="1">
            <a:spLocks/>
          </p:cNvSpPr>
          <p:nvPr/>
        </p:nvSpPr>
        <p:spPr>
          <a:xfrm>
            <a:off x="275338" y="1600200"/>
            <a:ext cx="4449061" cy="4771390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vert="horz" wrap="square" lIns="91325" tIns="45650" rIns="91325" bIns="4565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q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Tx/>
              <a:buFont typeface="Wingdings" charset="2"/>
              <a:buChar char="§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Tx/>
              <a:buFont typeface="Courier New"/>
              <a:buChar char="o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v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Clr>
                <a:srgbClr val="004C26"/>
              </a:buClr>
              <a:buSzPts val="1320"/>
              <a:buFont typeface="Comic Sans MS"/>
              <a:buNone/>
            </a:pPr>
            <a:r>
              <a:rPr lang="en-US" sz="1400" dirty="0" smtClean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#include &lt;</a:t>
            </a:r>
            <a:r>
              <a:rPr lang="en-US" sz="1400" dirty="0" err="1" smtClean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pthread</a:t>
            </a:r>
            <a:r>
              <a:rPr lang="en-US" sz="1400" dirty="0" smtClean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. h&gt;</a:t>
            </a:r>
            <a:endParaRPr lang="en-US" sz="1400" dirty="0" smtClean="0"/>
          </a:p>
          <a:p>
            <a:pPr marL="0" indent="0">
              <a:lnSpc>
                <a:spcPct val="80000"/>
              </a:lnSpc>
              <a:spcBef>
                <a:spcPts val="264"/>
              </a:spcBef>
              <a:buClr>
                <a:srgbClr val="004C26"/>
              </a:buClr>
              <a:buSzPts val="1320"/>
              <a:buFont typeface="Comic Sans MS"/>
              <a:buNone/>
            </a:pPr>
            <a:r>
              <a:rPr lang="en-US" sz="1400" dirty="0" smtClean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#include &lt;</a:t>
            </a:r>
            <a:r>
              <a:rPr lang="en-US" sz="1400" dirty="0" err="1" smtClean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stdio</a:t>
            </a:r>
            <a:r>
              <a:rPr lang="en-US" sz="1400" dirty="0" smtClean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. h&gt;</a:t>
            </a:r>
            <a:endParaRPr lang="en-US" sz="1400" dirty="0" smtClean="0"/>
          </a:p>
          <a:p>
            <a:pPr marL="311085" indent="-227265">
              <a:lnSpc>
                <a:spcPct val="80000"/>
              </a:lnSpc>
              <a:spcBef>
                <a:spcPts val="264"/>
              </a:spcBef>
              <a:buClr>
                <a:srgbClr val="000000"/>
              </a:buClr>
              <a:buSzPts val="1320"/>
              <a:buFont typeface="Comic Sans MS"/>
              <a:buNone/>
            </a:pPr>
            <a:endParaRPr lang="en-US" sz="1400" dirty="0" smtClean="0">
              <a:ea typeface="Comic Sans MS"/>
              <a:cs typeface="Comic Sans MS"/>
              <a:sym typeface="Comic Sans MS"/>
            </a:endParaRPr>
          </a:p>
          <a:p>
            <a:pPr marL="0" indent="0">
              <a:lnSpc>
                <a:spcPct val="80000"/>
              </a:lnSpc>
              <a:spcBef>
                <a:spcPts val="264"/>
              </a:spcBef>
              <a:buClr>
                <a:srgbClr val="0000FF"/>
              </a:buClr>
              <a:buSzPts val="1320"/>
              <a:buFont typeface="Comic Sans MS"/>
              <a:buNone/>
            </a:pPr>
            <a:r>
              <a:rPr lang="en-US" sz="1400" dirty="0" err="1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int</a:t>
            </a:r>
            <a:r>
              <a:rPr lang="en-US" sz="1400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 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sum; </a:t>
            </a:r>
            <a:r>
              <a:rPr lang="en-US" sz="1400" dirty="0" smtClean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/* this data is shared by the thread(s) */</a:t>
            </a:r>
            <a:endParaRPr lang="en-US" sz="1400" dirty="0" smtClean="0"/>
          </a:p>
          <a:p>
            <a:pPr marL="0" indent="0">
              <a:lnSpc>
                <a:spcPct val="80000"/>
              </a:lnSpc>
              <a:spcBef>
                <a:spcPts val="264"/>
              </a:spcBef>
              <a:buClr>
                <a:srgbClr val="0000FF"/>
              </a:buClr>
              <a:buSzPts val="1320"/>
              <a:buFont typeface="Comic Sans MS"/>
              <a:buNone/>
            </a:pPr>
            <a:r>
              <a:rPr lang="en-US" sz="1400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void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 *runner(void *</a:t>
            </a:r>
            <a:r>
              <a:rPr lang="en-US" sz="1400" dirty="0" err="1" smtClean="0">
                <a:ea typeface="Comic Sans MS"/>
                <a:cs typeface="Comic Sans MS"/>
                <a:sym typeface="Comic Sans MS"/>
              </a:rPr>
              <a:t>param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); </a:t>
            </a:r>
            <a:r>
              <a:rPr lang="en-US" sz="1400" dirty="0" smtClean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/* the thread */</a:t>
            </a:r>
            <a:endParaRPr lang="en-US" sz="1400" dirty="0" smtClean="0"/>
          </a:p>
          <a:p>
            <a:pPr marL="0" indent="0">
              <a:lnSpc>
                <a:spcPct val="80000"/>
              </a:lnSpc>
              <a:spcBef>
                <a:spcPts val="264"/>
              </a:spcBef>
              <a:buClr>
                <a:srgbClr val="000000"/>
              </a:buClr>
              <a:buSzPts val="1320"/>
              <a:buFont typeface="Comic Sans MS"/>
              <a:buNone/>
            </a:pPr>
            <a:endParaRPr lang="en-US" sz="1400" dirty="0" smtClean="0">
              <a:ea typeface="Comic Sans MS"/>
              <a:cs typeface="Comic Sans MS"/>
              <a:sym typeface="Comic Sans MS"/>
            </a:endParaRPr>
          </a:p>
          <a:p>
            <a:pPr marL="0" indent="0">
              <a:lnSpc>
                <a:spcPct val="80000"/>
              </a:lnSpc>
              <a:spcBef>
                <a:spcPts val="264"/>
              </a:spcBef>
              <a:buClr>
                <a:srgbClr val="0000FF"/>
              </a:buClr>
              <a:buSzPts val="1320"/>
              <a:buFont typeface="Comic Sans MS"/>
              <a:buNone/>
            </a:pPr>
            <a:r>
              <a:rPr lang="en-US" sz="1400" dirty="0" err="1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int</a:t>
            </a:r>
            <a:r>
              <a:rPr lang="en-US" sz="1400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 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main(</a:t>
            </a:r>
            <a:r>
              <a:rPr lang="en-US" sz="1400" dirty="0" err="1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int</a:t>
            </a:r>
            <a:r>
              <a:rPr lang="en-US" sz="1400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 </a:t>
            </a:r>
            <a:r>
              <a:rPr lang="en-US" sz="1400" dirty="0" err="1" smtClean="0">
                <a:ea typeface="Comic Sans MS"/>
                <a:cs typeface="Comic Sans MS"/>
                <a:sym typeface="Comic Sans MS"/>
              </a:rPr>
              <a:t>argc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, </a:t>
            </a:r>
            <a:r>
              <a:rPr lang="en-US" sz="1400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char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 *</a:t>
            </a:r>
            <a:r>
              <a:rPr lang="en-US" sz="1400" dirty="0" err="1" smtClean="0">
                <a:ea typeface="Comic Sans MS"/>
                <a:cs typeface="Comic Sans MS"/>
                <a:sym typeface="Comic Sans MS"/>
              </a:rPr>
              <a:t>argv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[] )</a:t>
            </a:r>
            <a:endParaRPr lang="en-US" sz="1400" dirty="0" smtClean="0"/>
          </a:p>
          <a:p>
            <a:pPr marL="0" indent="0">
              <a:lnSpc>
                <a:spcPct val="80000"/>
              </a:lnSpc>
              <a:spcBef>
                <a:spcPts val="264"/>
              </a:spcBef>
              <a:buClr>
                <a:srgbClr val="000000"/>
              </a:buClr>
              <a:buSzPts val="1320"/>
              <a:buFont typeface="Comic Sans MS"/>
              <a:buNone/>
            </a:pPr>
            <a:r>
              <a:rPr lang="en-US" sz="1400" dirty="0" smtClean="0">
                <a:ea typeface="Comic Sans MS"/>
                <a:cs typeface="Comic Sans MS"/>
                <a:sym typeface="Comic Sans MS"/>
              </a:rPr>
              <a:t>{</a:t>
            </a:r>
            <a:endParaRPr lang="en-US" sz="1400" dirty="0">
              <a:sym typeface="Comic Sans MS"/>
            </a:endParaRPr>
          </a:p>
          <a:p>
            <a:pPr marL="0" indent="0">
              <a:lnSpc>
                <a:spcPct val="80000"/>
              </a:lnSpc>
              <a:spcBef>
                <a:spcPts val="264"/>
              </a:spcBef>
              <a:buClr>
                <a:srgbClr val="000000"/>
              </a:buClr>
              <a:buSzPts val="1320"/>
              <a:buFont typeface="Comic Sans MS"/>
              <a:buNone/>
            </a:pPr>
            <a:r>
              <a:rPr lang="en-US" sz="1400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   </a:t>
            </a:r>
            <a:r>
              <a:rPr lang="en-US" sz="1400" dirty="0" err="1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pthread_t</a:t>
            </a:r>
            <a:r>
              <a:rPr lang="en-US" sz="1400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 </a:t>
            </a:r>
            <a:r>
              <a:rPr lang="en-US" sz="1400" dirty="0" err="1" smtClean="0">
                <a:ea typeface="Comic Sans MS"/>
                <a:cs typeface="Comic Sans MS"/>
                <a:sym typeface="Comic Sans MS"/>
              </a:rPr>
              <a:t>tid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; </a:t>
            </a:r>
            <a:r>
              <a:rPr lang="en-US" sz="1400" dirty="0" smtClean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/* the thread identifier */</a:t>
            </a:r>
            <a:endParaRPr lang="en-US" sz="1400" dirty="0" smtClean="0"/>
          </a:p>
          <a:p>
            <a:pPr marL="0" indent="0">
              <a:lnSpc>
                <a:spcPct val="80000"/>
              </a:lnSpc>
              <a:spcBef>
                <a:spcPts val="264"/>
              </a:spcBef>
              <a:buClr>
                <a:srgbClr val="000000"/>
              </a:buClr>
              <a:buSzPts val="1320"/>
              <a:buFont typeface="Comic Sans MS"/>
              <a:buNone/>
            </a:pPr>
            <a:r>
              <a:rPr lang="en-US" sz="1400" dirty="0" smtClean="0">
                <a:ea typeface="Comic Sans MS"/>
                <a:cs typeface="Comic Sans MS"/>
                <a:sym typeface="Comic Sans MS"/>
              </a:rPr>
              <a:t>   </a:t>
            </a:r>
            <a:r>
              <a:rPr lang="en-US" sz="1400" dirty="0" err="1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pthread_attr_t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 </a:t>
            </a:r>
            <a:r>
              <a:rPr lang="en-US" sz="1400" dirty="0" err="1" smtClean="0">
                <a:ea typeface="Comic Sans MS"/>
                <a:cs typeface="Comic Sans MS"/>
                <a:sym typeface="Comic Sans MS"/>
              </a:rPr>
              <a:t>attr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; </a:t>
            </a:r>
            <a:r>
              <a:rPr lang="en-US" sz="1400" dirty="0" smtClean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/* set of thread attributes */</a:t>
            </a:r>
            <a:endParaRPr lang="en-US" sz="1400" dirty="0" smtClean="0"/>
          </a:p>
          <a:p>
            <a:pPr marL="311085" indent="-227265">
              <a:lnSpc>
                <a:spcPct val="80000"/>
              </a:lnSpc>
              <a:spcBef>
                <a:spcPts val="264"/>
              </a:spcBef>
              <a:buClr>
                <a:srgbClr val="000000"/>
              </a:buClr>
              <a:buSzPts val="1320"/>
              <a:buFont typeface="Comic Sans MS"/>
              <a:buNone/>
            </a:pPr>
            <a:r>
              <a:rPr lang="en-US" sz="1400" dirty="0" smtClean="0">
                <a:ea typeface="Comic Sans MS"/>
                <a:cs typeface="Comic Sans MS"/>
                <a:sym typeface="Comic Sans MS"/>
              </a:rPr>
              <a:t> </a:t>
            </a:r>
          </a:p>
          <a:p>
            <a:pPr marL="0" indent="0">
              <a:lnSpc>
                <a:spcPct val="80000"/>
              </a:lnSpc>
              <a:spcBef>
                <a:spcPts val="264"/>
              </a:spcBef>
              <a:buClr>
                <a:srgbClr val="000000"/>
              </a:buClr>
              <a:buSzPts val="1320"/>
              <a:buFont typeface="Comic Sans MS"/>
              <a:buNone/>
            </a:pPr>
            <a:r>
              <a:rPr lang="en-US" sz="1400" dirty="0" smtClean="0">
                <a:ea typeface="Comic Sans MS"/>
                <a:cs typeface="Comic Sans MS"/>
                <a:sym typeface="Comic Sans MS"/>
              </a:rPr>
              <a:t>   </a:t>
            </a:r>
            <a:r>
              <a:rPr lang="en-US" sz="1400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if 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(</a:t>
            </a:r>
            <a:r>
              <a:rPr lang="en-US" sz="1400" dirty="0" err="1" smtClean="0">
                <a:ea typeface="Comic Sans MS"/>
                <a:cs typeface="Comic Sans MS"/>
                <a:sym typeface="Comic Sans MS"/>
              </a:rPr>
              <a:t>argc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 ! = </a:t>
            </a:r>
            <a:r>
              <a:rPr lang="en-US" sz="1400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2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) </a:t>
            </a:r>
            <a:r>
              <a:rPr lang="en-US" sz="1400" dirty="0">
                <a:sym typeface="Comic Sans MS"/>
              </a:rPr>
              <a:t> 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{</a:t>
            </a:r>
          </a:p>
          <a:p>
            <a:pPr marL="0" indent="0">
              <a:lnSpc>
                <a:spcPct val="80000"/>
              </a:lnSpc>
              <a:spcBef>
                <a:spcPts val="264"/>
              </a:spcBef>
              <a:buClr>
                <a:srgbClr val="000000"/>
              </a:buClr>
              <a:buSzPts val="1320"/>
              <a:buFont typeface="Comic Sans MS"/>
              <a:buNone/>
            </a:pPr>
            <a:r>
              <a:rPr lang="en-US" sz="1400" dirty="0">
                <a:ea typeface="Comic Sans MS"/>
                <a:cs typeface="Comic Sans MS"/>
                <a:sym typeface="Comic Sans MS"/>
              </a:rPr>
              <a:t> 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     </a:t>
            </a:r>
            <a:r>
              <a:rPr lang="en-US" sz="1400" dirty="0" err="1" smtClean="0">
                <a:ea typeface="Comic Sans MS"/>
                <a:cs typeface="Comic Sans MS"/>
                <a:sym typeface="Comic Sans MS"/>
              </a:rPr>
              <a:t>fprintf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(</a:t>
            </a:r>
            <a:r>
              <a:rPr lang="en-US" sz="1400" dirty="0" err="1" smtClean="0">
                <a:ea typeface="Comic Sans MS"/>
                <a:cs typeface="Comic Sans MS"/>
                <a:sym typeface="Comic Sans MS"/>
              </a:rPr>
              <a:t>stderr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, "usage: a. out &lt;integer value&gt;\n");</a:t>
            </a:r>
            <a:endParaRPr lang="en-US" sz="1400" dirty="0" smtClean="0"/>
          </a:p>
          <a:p>
            <a:pPr marL="0" indent="0">
              <a:lnSpc>
                <a:spcPct val="80000"/>
              </a:lnSpc>
              <a:spcBef>
                <a:spcPts val="264"/>
              </a:spcBef>
              <a:buClr>
                <a:srgbClr val="000000"/>
              </a:buClr>
              <a:buSzPts val="1320"/>
              <a:buFont typeface="Comic Sans MS"/>
              <a:buNone/>
            </a:pPr>
            <a:r>
              <a:rPr lang="en-US" sz="1400" dirty="0" smtClean="0">
                <a:ea typeface="Comic Sans MS"/>
                <a:cs typeface="Comic Sans MS"/>
                <a:sym typeface="Comic Sans MS"/>
              </a:rPr>
              <a:t>      return </a:t>
            </a:r>
            <a:r>
              <a:rPr lang="en-US" sz="1400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-1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;</a:t>
            </a:r>
            <a:endParaRPr lang="en-US" sz="1400" dirty="0" smtClean="0"/>
          </a:p>
          <a:p>
            <a:pPr marL="0" indent="0">
              <a:lnSpc>
                <a:spcPct val="80000"/>
              </a:lnSpc>
              <a:spcBef>
                <a:spcPts val="264"/>
              </a:spcBef>
              <a:buClr>
                <a:srgbClr val="000000"/>
              </a:buClr>
              <a:buSzPts val="1320"/>
              <a:buFont typeface="Comic Sans MS"/>
              <a:buNone/>
            </a:pPr>
            <a:r>
              <a:rPr lang="en-US" sz="1400" dirty="0" smtClean="0">
                <a:ea typeface="Comic Sans MS"/>
                <a:cs typeface="Comic Sans MS"/>
                <a:sym typeface="Comic Sans MS"/>
              </a:rPr>
              <a:t>   }</a:t>
            </a:r>
            <a:endParaRPr lang="en-US" sz="1400" dirty="0">
              <a:sym typeface="Comic Sans MS"/>
            </a:endParaRPr>
          </a:p>
          <a:p>
            <a:pPr marL="0" indent="0">
              <a:lnSpc>
                <a:spcPct val="80000"/>
              </a:lnSpc>
              <a:spcBef>
                <a:spcPts val="264"/>
              </a:spcBef>
              <a:buClr>
                <a:srgbClr val="000000"/>
              </a:buClr>
              <a:buSzPts val="1320"/>
              <a:buFont typeface="Comic Sans MS"/>
              <a:buNone/>
            </a:pPr>
            <a:r>
              <a:rPr lang="en-US" sz="1400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   </a:t>
            </a:r>
          </a:p>
          <a:p>
            <a:pPr marL="0" indent="0">
              <a:lnSpc>
                <a:spcPct val="80000"/>
              </a:lnSpc>
              <a:spcBef>
                <a:spcPts val="264"/>
              </a:spcBef>
              <a:buClr>
                <a:srgbClr val="000000"/>
              </a:buClr>
              <a:buSzPts val="1320"/>
              <a:buFont typeface="Comic Sans MS"/>
              <a:buNone/>
            </a:pPr>
            <a:r>
              <a:rPr lang="en-US" sz="1400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   if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 (</a:t>
            </a:r>
            <a:r>
              <a:rPr lang="en-US" sz="1400" dirty="0" err="1" smtClean="0">
                <a:ea typeface="Comic Sans MS"/>
                <a:cs typeface="Comic Sans MS"/>
                <a:sym typeface="Comic Sans MS"/>
              </a:rPr>
              <a:t>atoi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(</a:t>
            </a:r>
            <a:r>
              <a:rPr lang="en-US" sz="1400" dirty="0" err="1" smtClean="0">
                <a:ea typeface="Comic Sans MS"/>
                <a:cs typeface="Comic Sans MS"/>
                <a:sym typeface="Comic Sans MS"/>
              </a:rPr>
              <a:t>argv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[</a:t>
            </a:r>
            <a:r>
              <a:rPr lang="en-US" sz="1400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1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] ) &lt; </a:t>
            </a:r>
            <a:r>
              <a:rPr lang="en-US" sz="1400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0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) {  </a:t>
            </a:r>
          </a:p>
          <a:p>
            <a:pPr marL="0" indent="0">
              <a:lnSpc>
                <a:spcPct val="80000"/>
              </a:lnSpc>
              <a:spcBef>
                <a:spcPts val="264"/>
              </a:spcBef>
              <a:buClr>
                <a:srgbClr val="000000"/>
              </a:buClr>
              <a:buSzPts val="1320"/>
              <a:buFont typeface="Comic Sans MS"/>
              <a:buNone/>
            </a:pPr>
            <a:r>
              <a:rPr lang="en-US" sz="1400" dirty="0">
                <a:ea typeface="Comic Sans MS"/>
                <a:cs typeface="Comic Sans MS"/>
                <a:sym typeface="Comic Sans MS"/>
              </a:rPr>
              <a:t> 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     </a:t>
            </a:r>
            <a:r>
              <a:rPr lang="en-US" sz="1400" dirty="0" err="1" smtClean="0">
                <a:ea typeface="Comic Sans MS"/>
                <a:cs typeface="Comic Sans MS"/>
                <a:sym typeface="Comic Sans MS"/>
              </a:rPr>
              <a:t>fprintf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(</a:t>
            </a:r>
            <a:r>
              <a:rPr lang="en-US" sz="1400" dirty="0" err="1" smtClean="0">
                <a:ea typeface="Comic Sans MS"/>
                <a:cs typeface="Comic Sans MS"/>
                <a:sym typeface="Comic Sans MS"/>
              </a:rPr>
              <a:t>stderr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, "%d must be &gt;= 0\n", </a:t>
            </a:r>
            <a:r>
              <a:rPr lang="en-US" sz="1400" dirty="0" err="1" smtClean="0">
                <a:ea typeface="Comic Sans MS"/>
                <a:cs typeface="Comic Sans MS"/>
                <a:sym typeface="Comic Sans MS"/>
              </a:rPr>
              <a:t>atoi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(</a:t>
            </a:r>
            <a:r>
              <a:rPr lang="en-US" sz="1400" dirty="0" err="1" smtClean="0">
                <a:ea typeface="Comic Sans MS"/>
                <a:cs typeface="Comic Sans MS"/>
                <a:sym typeface="Comic Sans MS"/>
              </a:rPr>
              <a:t>argv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[</a:t>
            </a:r>
            <a:r>
              <a:rPr lang="en-US" sz="1400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1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] ));</a:t>
            </a:r>
            <a:endParaRPr lang="en-US" sz="1400" dirty="0" smtClean="0"/>
          </a:p>
          <a:p>
            <a:pPr marL="0" indent="0">
              <a:lnSpc>
                <a:spcPct val="80000"/>
              </a:lnSpc>
              <a:spcBef>
                <a:spcPts val="264"/>
              </a:spcBef>
              <a:buClr>
                <a:srgbClr val="000000"/>
              </a:buClr>
              <a:buSzPts val="1320"/>
              <a:buFont typeface="Comic Sans MS"/>
              <a:buNone/>
            </a:pPr>
            <a:r>
              <a:rPr lang="en-US" sz="1400" dirty="0" smtClean="0">
                <a:ea typeface="Comic Sans MS"/>
                <a:cs typeface="Comic Sans MS"/>
                <a:sym typeface="Comic Sans MS"/>
              </a:rPr>
              <a:t>      return </a:t>
            </a:r>
            <a:r>
              <a:rPr lang="en-US" sz="1400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-1</a:t>
            </a:r>
            <a:r>
              <a:rPr lang="en-US" sz="1400" dirty="0" smtClean="0">
                <a:ea typeface="Comic Sans MS"/>
                <a:cs typeface="Comic Sans MS"/>
                <a:sym typeface="Comic Sans MS"/>
              </a:rPr>
              <a:t>;</a:t>
            </a:r>
            <a:endParaRPr lang="en-US" sz="1400" dirty="0" smtClean="0"/>
          </a:p>
          <a:p>
            <a:pPr marL="0" indent="0">
              <a:lnSpc>
                <a:spcPct val="80000"/>
              </a:lnSpc>
              <a:spcBef>
                <a:spcPts val="264"/>
              </a:spcBef>
              <a:buClr>
                <a:srgbClr val="000000"/>
              </a:buClr>
              <a:buSzPts val="1320"/>
              <a:buFont typeface="Comic Sans MS"/>
              <a:buNone/>
            </a:pPr>
            <a:r>
              <a:rPr lang="en-US" sz="1400" dirty="0" smtClean="0">
                <a:ea typeface="Comic Sans MS"/>
                <a:cs typeface="Comic Sans MS"/>
                <a:sym typeface="Comic Sans MS"/>
              </a:rPr>
              <a:t>   }</a:t>
            </a:r>
            <a:endParaRPr lang="en-US" sz="1400" dirty="0" smtClean="0"/>
          </a:p>
          <a:p>
            <a:pPr marL="0" indent="0">
              <a:lnSpc>
                <a:spcPct val="80000"/>
              </a:lnSpc>
              <a:spcBef>
                <a:spcPts val="264"/>
              </a:spcBef>
              <a:buClr>
                <a:srgbClr val="000000"/>
              </a:buClr>
              <a:buSzPts val="1320"/>
              <a:buFont typeface="Comic Sans MS"/>
              <a:buNone/>
            </a:pPr>
            <a:endParaRPr lang="en-US" sz="1320" dirty="0">
              <a:ea typeface="Comic Sans MS"/>
              <a:cs typeface="Comic Sans MS"/>
              <a:sym typeface="Comic Sans MS"/>
            </a:endParaRPr>
          </a:p>
        </p:txBody>
      </p:sp>
      <p:sp>
        <p:nvSpPr>
          <p:cNvPr id="8" name="Shape 330"/>
          <p:cNvSpPr txBox="1"/>
          <p:nvPr/>
        </p:nvSpPr>
        <p:spPr>
          <a:xfrm>
            <a:off x="4851401" y="1600200"/>
            <a:ext cx="4002024" cy="4771390"/>
          </a:xfrm>
          <a:prstGeom prst="rect">
            <a:avLst/>
          </a:prstGeom>
          <a:noFill/>
          <a:ln w="9525" cap="flat" cmpd="sng">
            <a:solidFill>
              <a:srgbClr val="00206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4C26"/>
              </a:buClr>
              <a:buSzPts val="1275"/>
              <a:buFont typeface="Comic Sans MS"/>
              <a:buNone/>
            </a:pPr>
            <a:r>
              <a:rPr lang="en-US" sz="1400" dirty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 </a:t>
            </a:r>
            <a:r>
              <a:rPr lang="en-US" sz="1400" dirty="0" smtClean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  /* </a:t>
            </a:r>
            <a:r>
              <a:rPr lang="en-US" sz="1400" dirty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get the default attributes */</a:t>
            </a:r>
            <a:endParaRPr sz="1400" dirty="0"/>
          </a:p>
          <a:p>
            <a:pPr marL="0" marR="0" lvl="0" indent="0" algn="l" rtl="0">
              <a:lnSpc>
                <a:spcPct val="80000"/>
              </a:lnSpc>
              <a:spcBef>
                <a:spcPts val="255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Comic Sans MS"/>
              <a:buNone/>
            </a:pP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   </a:t>
            </a:r>
            <a:r>
              <a:rPr lang="en-US" sz="1400" dirty="0" err="1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pthread_attr_init</a:t>
            </a: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(&amp;</a:t>
            </a:r>
            <a:r>
              <a:rPr lang="en-US" sz="1400" dirty="0" err="1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attr</a:t>
            </a: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);</a:t>
            </a:r>
            <a:endParaRPr sz="1400" dirty="0"/>
          </a:p>
          <a:p>
            <a:pPr marL="311085" marR="0" lvl="0" indent="-230122" algn="l" rtl="0">
              <a:lnSpc>
                <a:spcPct val="80000"/>
              </a:lnSpc>
              <a:spcBef>
                <a:spcPts val="255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Comic Sans MS"/>
              <a:buNone/>
            </a:pPr>
            <a:endParaRPr sz="1400" dirty="0">
              <a:solidFill>
                <a:srgbClr val="000000"/>
              </a:solidFill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255"/>
              </a:spcBef>
              <a:spcAft>
                <a:spcPts val="0"/>
              </a:spcAft>
              <a:buClr>
                <a:srgbClr val="004C26"/>
              </a:buClr>
              <a:buSzPts val="1275"/>
              <a:buFont typeface="Comic Sans MS"/>
              <a:buNone/>
            </a:pPr>
            <a:r>
              <a:rPr lang="en-US" sz="1400" dirty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   /* create the thread */</a:t>
            </a:r>
            <a:endParaRPr sz="1400" dirty="0"/>
          </a:p>
          <a:p>
            <a:pPr marL="0" marR="0" lvl="0" indent="0" algn="l" rtl="0">
              <a:lnSpc>
                <a:spcPct val="80000"/>
              </a:lnSpc>
              <a:spcBef>
                <a:spcPts val="255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Comic Sans MS"/>
              <a:buNone/>
            </a:pP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   </a:t>
            </a:r>
            <a:r>
              <a:rPr lang="en-US" sz="1400" dirty="0" err="1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pthread_create</a:t>
            </a: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(&amp;</a:t>
            </a:r>
            <a:r>
              <a:rPr lang="en-US" sz="1400" dirty="0" err="1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tid</a:t>
            </a: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, &amp;</a:t>
            </a:r>
            <a:r>
              <a:rPr lang="en-US" sz="1400" dirty="0" err="1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attr</a:t>
            </a: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, runner, </a:t>
            </a:r>
            <a:r>
              <a:rPr lang="en-US" sz="1400" dirty="0" err="1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argv</a:t>
            </a: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[</a:t>
            </a:r>
            <a:r>
              <a:rPr lang="en-US" sz="14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1</a:t>
            </a: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] );</a:t>
            </a:r>
            <a:endParaRPr sz="1400" dirty="0"/>
          </a:p>
          <a:p>
            <a:pPr marL="0" marR="0" lvl="0" indent="0" algn="l" rtl="0">
              <a:lnSpc>
                <a:spcPct val="80000"/>
              </a:lnSpc>
              <a:spcBef>
                <a:spcPts val="255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Comic Sans MS"/>
              <a:buNone/>
            </a:pPr>
            <a:endParaRPr sz="1400" dirty="0">
              <a:solidFill>
                <a:srgbClr val="000000"/>
              </a:solidFill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255"/>
              </a:spcBef>
              <a:spcAft>
                <a:spcPts val="0"/>
              </a:spcAft>
              <a:buClr>
                <a:srgbClr val="004C26"/>
              </a:buClr>
              <a:buSzPts val="1275"/>
              <a:buFont typeface="Comic Sans MS"/>
              <a:buNone/>
            </a:pPr>
            <a:r>
              <a:rPr lang="en-US" sz="1400" dirty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   /* wait for the thread to exit */</a:t>
            </a:r>
            <a:endParaRPr sz="1400" dirty="0"/>
          </a:p>
          <a:p>
            <a:pPr marL="0" marR="0" lvl="0" indent="0" algn="l" rtl="0">
              <a:lnSpc>
                <a:spcPct val="80000"/>
              </a:lnSpc>
              <a:spcBef>
                <a:spcPts val="255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Comic Sans MS"/>
              <a:buNone/>
            </a:pP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   </a:t>
            </a:r>
            <a:r>
              <a:rPr lang="en-US" sz="1400" dirty="0" err="1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pthread_join</a:t>
            </a: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(</a:t>
            </a:r>
            <a:r>
              <a:rPr lang="en-US" sz="1400" dirty="0" err="1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tid</a:t>
            </a: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, </a:t>
            </a:r>
            <a:r>
              <a:rPr lang="en-US" sz="14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NULL</a:t>
            </a: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);</a:t>
            </a:r>
            <a:endParaRPr sz="1400" dirty="0"/>
          </a:p>
          <a:p>
            <a:pPr marL="0" marR="0" lvl="0" indent="0" algn="l" rtl="0">
              <a:lnSpc>
                <a:spcPct val="80000"/>
              </a:lnSpc>
              <a:spcBef>
                <a:spcPts val="255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Comic Sans MS"/>
              <a:buNone/>
            </a:pP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   </a:t>
            </a:r>
            <a:r>
              <a:rPr lang="en-US" sz="1400" dirty="0" err="1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printf</a:t>
            </a: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("sum = %d\n", sum);</a:t>
            </a:r>
            <a:endParaRPr sz="1400" dirty="0"/>
          </a:p>
          <a:p>
            <a:pPr marL="0" marR="0" lvl="0" indent="0" algn="l" rtl="0">
              <a:lnSpc>
                <a:spcPct val="80000"/>
              </a:lnSpc>
              <a:spcBef>
                <a:spcPts val="255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Comic Sans MS"/>
              <a:buNone/>
            </a:pP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} </a:t>
            </a:r>
            <a:r>
              <a:rPr lang="en-US" sz="1400" dirty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//End of main()</a:t>
            </a:r>
            <a:endParaRPr sz="1400" dirty="0">
              <a:solidFill>
                <a:srgbClr val="004C26"/>
              </a:solidFill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255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Comic Sans MS"/>
              <a:buNone/>
            </a:pPr>
            <a:endParaRPr sz="1400" dirty="0">
              <a:solidFill>
                <a:srgbClr val="000000"/>
              </a:solidFill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255"/>
              </a:spcBef>
              <a:spcAft>
                <a:spcPts val="0"/>
              </a:spcAft>
              <a:buClr>
                <a:srgbClr val="004C26"/>
              </a:buClr>
              <a:buSzPts val="1275"/>
              <a:buFont typeface="Comic Sans MS"/>
              <a:buNone/>
            </a:pPr>
            <a:r>
              <a:rPr lang="en-US" sz="1400" dirty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/* The thread will begin control in this function */</a:t>
            </a:r>
            <a:endParaRPr sz="1400" dirty="0"/>
          </a:p>
          <a:p>
            <a:pPr marL="0" marR="0" lvl="0" indent="0" algn="l" rtl="0">
              <a:lnSpc>
                <a:spcPct val="80000"/>
              </a:lnSpc>
              <a:spcBef>
                <a:spcPts val="255"/>
              </a:spcBef>
              <a:spcAft>
                <a:spcPts val="0"/>
              </a:spcAft>
              <a:buClr>
                <a:srgbClr val="0000FF"/>
              </a:buClr>
              <a:buSzPts val="1275"/>
              <a:buFont typeface="Comic Sans MS"/>
              <a:buNone/>
            </a:pPr>
            <a:r>
              <a:rPr lang="en-US" sz="14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void</a:t>
            </a: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 *runner(</a:t>
            </a:r>
            <a:r>
              <a:rPr lang="en-US" sz="14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void</a:t>
            </a: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 *</a:t>
            </a:r>
            <a:r>
              <a:rPr lang="en-US" sz="1400" dirty="0" err="1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param</a:t>
            </a: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)</a:t>
            </a:r>
            <a:endParaRPr sz="1400" dirty="0"/>
          </a:p>
          <a:p>
            <a:pPr marL="0" marR="0" lvl="0" indent="0" algn="l" rtl="0">
              <a:lnSpc>
                <a:spcPct val="80000"/>
              </a:lnSpc>
              <a:spcBef>
                <a:spcPts val="255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Comic Sans MS"/>
              <a:buNone/>
            </a:pP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{</a:t>
            </a:r>
            <a:endParaRPr sz="1400" dirty="0"/>
          </a:p>
          <a:p>
            <a:pPr marL="0" marR="0" lvl="0" indent="0" algn="l" rtl="0">
              <a:lnSpc>
                <a:spcPct val="80000"/>
              </a:lnSpc>
              <a:spcBef>
                <a:spcPts val="255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Comic Sans MS"/>
              <a:buNone/>
            </a:pP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   </a:t>
            </a:r>
            <a:r>
              <a:rPr lang="en-US" sz="1400" dirty="0" err="1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int</a:t>
            </a:r>
            <a:r>
              <a:rPr lang="en-US" sz="14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i</a:t>
            </a: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, upper = </a:t>
            </a:r>
            <a:r>
              <a:rPr lang="en-US" sz="1400" dirty="0" err="1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atoi</a:t>
            </a: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(</a:t>
            </a:r>
            <a:r>
              <a:rPr lang="en-US" sz="1400" dirty="0" err="1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param</a:t>
            </a: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);</a:t>
            </a:r>
            <a:endParaRPr sz="1400" dirty="0"/>
          </a:p>
          <a:p>
            <a:pPr marL="0" marR="0" lvl="0" indent="0" algn="l" rtl="0">
              <a:lnSpc>
                <a:spcPct val="80000"/>
              </a:lnSpc>
              <a:spcBef>
                <a:spcPts val="255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Comic Sans MS"/>
              <a:buNone/>
            </a:pP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   sum = </a:t>
            </a:r>
            <a:r>
              <a:rPr lang="en-US" sz="14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0</a:t>
            </a: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;</a:t>
            </a:r>
            <a:endParaRPr sz="1400" dirty="0">
              <a:solidFill>
                <a:srgbClr val="000000"/>
              </a:solidFill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255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Comic Sans MS"/>
              <a:buNone/>
            </a:pP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   </a:t>
            </a:r>
            <a:endParaRPr sz="1400" dirty="0"/>
          </a:p>
          <a:p>
            <a:pPr marL="0" marR="0" lvl="0" indent="0" algn="l" rtl="0">
              <a:lnSpc>
                <a:spcPct val="80000"/>
              </a:lnSpc>
              <a:spcBef>
                <a:spcPts val="255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Comic Sans MS"/>
              <a:buNone/>
            </a:pP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   for (</a:t>
            </a:r>
            <a:r>
              <a:rPr lang="en-US" sz="1400" dirty="0" err="1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i</a:t>
            </a: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 = 1; </a:t>
            </a:r>
            <a:r>
              <a:rPr lang="en-US" sz="1400" dirty="0" err="1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i</a:t>
            </a: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 &lt;= upper; </a:t>
            </a:r>
            <a:r>
              <a:rPr lang="en-US" sz="1400" dirty="0" err="1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i</a:t>
            </a:r>
            <a:r>
              <a:rPr lang="en-US" sz="1400" dirty="0" smtClean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++) {</a:t>
            </a:r>
            <a:endParaRPr sz="1400" dirty="0"/>
          </a:p>
          <a:p>
            <a:pPr marL="0" marR="0" lvl="0" indent="0" algn="l" rtl="0">
              <a:lnSpc>
                <a:spcPct val="80000"/>
              </a:lnSpc>
              <a:spcBef>
                <a:spcPts val="255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Comic Sans MS"/>
              <a:buNone/>
            </a:pP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   </a:t>
            </a:r>
            <a:r>
              <a:rPr lang="en-US" sz="1400" dirty="0" smtClean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   sum </a:t>
            </a: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+= </a:t>
            </a:r>
            <a:r>
              <a:rPr lang="en-US" sz="1400" dirty="0" err="1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i</a:t>
            </a:r>
            <a:r>
              <a:rPr lang="en-US" sz="1400" dirty="0" smtClean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;</a:t>
            </a:r>
          </a:p>
          <a:p>
            <a:pPr marL="0" marR="0" lvl="0" indent="0" algn="l" rtl="0">
              <a:lnSpc>
                <a:spcPct val="80000"/>
              </a:lnSpc>
              <a:spcBef>
                <a:spcPts val="255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Comic Sans MS"/>
              <a:buNone/>
            </a:pP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  }</a:t>
            </a:r>
            <a:endParaRPr sz="1400" dirty="0">
              <a:solidFill>
                <a:srgbClr val="000000"/>
              </a:solidFill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255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Comic Sans MS"/>
              <a:buNone/>
            </a:pP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   </a:t>
            </a:r>
            <a:r>
              <a:rPr lang="en-US" sz="1400" dirty="0" err="1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pthread_exit</a:t>
            </a: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(</a:t>
            </a:r>
            <a:r>
              <a:rPr lang="en-US" sz="14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0</a:t>
            </a:r>
            <a:r>
              <a:rPr lang="en-US" sz="14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);</a:t>
            </a:r>
            <a:endParaRPr sz="1400" dirty="0">
              <a:solidFill>
                <a:srgbClr val="000000"/>
              </a:solidFill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255"/>
              </a:spcBef>
              <a:spcAft>
                <a:spcPts val="0"/>
              </a:spcAft>
              <a:buClr>
                <a:srgbClr val="000000"/>
              </a:buClr>
              <a:buSzPts val="1275"/>
              <a:buFont typeface="Comic Sans MS"/>
              <a:buNone/>
            </a:pPr>
            <a:r>
              <a:rPr lang="en-US" sz="1400" dirty="0" smtClean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}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09677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err="1"/>
              <a:t>Pthreads</a:t>
            </a:r>
            <a:r>
              <a:rPr lang="en-US" altLang="en-US" sz="3600" dirty="0"/>
              <a:t> Code for Joining 10 Threads</a:t>
            </a:r>
            <a:endParaRPr lang="en-US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2362200"/>
            <a:ext cx="54387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64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Thread Libraries: </a:t>
            </a:r>
            <a:r>
              <a:rPr lang="en-US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Windows </a:t>
            </a:r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and Java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Conceptually similar to </a:t>
            </a:r>
            <a:r>
              <a:rPr lang="en-US" dirty="0" err="1" smtClean="0"/>
              <a:t>Pthreads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51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247900"/>
            <a:ext cx="7345362" cy="1676400"/>
          </a:xfrm>
        </p:spPr>
        <p:txBody>
          <a:bodyPr/>
          <a:lstStyle/>
          <a:p>
            <a:r>
              <a:rPr lang="en-US" smtClean="0"/>
              <a:t>Implicit Threading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4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Implicit Threading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2600" dirty="0" smtClean="0"/>
              <a:t>Transfers the creation </a:t>
            </a:r>
            <a:r>
              <a:rPr lang="en-US" altLang="en-US" sz="2600" dirty="0"/>
              <a:t>and management of threads </a:t>
            </a:r>
            <a:r>
              <a:rPr lang="en-US" altLang="en-US" sz="2600" dirty="0" smtClean="0"/>
              <a:t>to </a:t>
            </a:r>
            <a:r>
              <a:rPr lang="en-US" altLang="en-US" sz="2600" dirty="0"/>
              <a:t>compilers and run-time libraries rather than </a:t>
            </a:r>
            <a:r>
              <a:rPr lang="en-US" altLang="en-US" sz="2600" dirty="0" smtClean="0"/>
              <a:t>programmers</a:t>
            </a:r>
            <a:endParaRPr lang="en-US" sz="2600" dirty="0" smtClean="0"/>
          </a:p>
          <a:p>
            <a:r>
              <a:rPr lang="en-US" sz="2600" dirty="0" smtClean="0"/>
              <a:t>Alternative </a:t>
            </a:r>
            <a:r>
              <a:rPr lang="en-US" sz="2600" dirty="0" smtClean="0"/>
              <a:t>approaches for designing multithreaded programs that can take advantage of multicore processors</a:t>
            </a:r>
          </a:p>
          <a:p>
            <a:pPr lvl="1"/>
            <a:r>
              <a:rPr lang="en-US" altLang="en-US" sz="2100" dirty="0"/>
              <a:t>Thread Pools</a:t>
            </a:r>
          </a:p>
          <a:p>
            <a:pPr lvl="1"/>
            <a:r>
              <a:rPr lang="en-US" altLang="en-US" sz="2100" dirty="0" err="1" smtClean="0"/>
              <a:t>OpenMP</a:t>
            </a:r>
            <a:endParaRPr lang="en-US" altLang="en-US" sz="2100" dirty="0" smtClean="0"/>
          </a:p>
          <a:p>
            <a:r>
              <a:rPr lang="en-US" altLang="en-US" sz="2600" dirty="0" smtClean="0"/>
              <a:t>Other </a:t>
            </a:r>
            <a:r>
              <a:rPr lang="en-US" altLang="en-US" sz="2600" dirty="0" smtClean="0"/>
              <a:t>parallel and concurrent approaches</a:t>
            </a:r>
          </a:p>
          <a:p>
            <a:pPr lvl="1"/>
            <a:r>
              <a:rPr lang="en-US" altLang="en-US" sz="2100" dirty="0"/>
              <a:t>Grand Central </a:t>
            </a:r>
            <a:r>
              <a:rPr lang="en-US" altLang="en-US" sz="2100" dirty="0" smtClean="0"/>
              <a:t>Dispatch</a:t>
            </a:r>
          </a:p>
          <a:p>
            <a:pPr lvl="2"/>
            <a:r>
              <a:rPr lang="en-US" altLang="en-US" sz="1700" dirty="0" smtClean="0"/>
              <a:t>Apple </a:t>
            </a:r>
            <a:r>
              <a:rPr lang="en-US" altLang="en-US" sz="1700" dirty="0"/>
              <a:t>technology for Mac OS X and iOS operating </a:t>
            </a:r>
            <a:r>
              <a:rPr lang="en-US" altLang="en-US" sz="1700" dirty="0" smtClean="0"/>
              <a:t>systems</a:t>
            </a:r>
            <a:endParaRPr lang="en-US" altLang="en-US" sz="1700" dirty="0"/>
          </a:p>
          <a:p>
            <a:pPr lvl="1"/>
            <a:r>
              <a:rPr lang="en-US" altLang="en-US" sz="2100" dirty="0" smtClean="0"/>
              <a:t>Intel’s </a:t>
            </a:r>
            <a:r>
              <a:rPr lang="en-US" altLang="en-US" sz="2100" dirty="0" smtClean="0"/>
              <a:t>Threading Building Blocks (TBB)</a:t>
            </a:r>
          </a:p>
          <a:p>
            <a:pPr lvl="1"/>
            <a:r>
              <a:rPr lang="en-US" altLang="en-US" sz="2100" dirty="0" smtClean="0"/>
              <a:t>Java language and API with concurrent programming support such as </a:t>
            </a:r>
            <a:r>
              <a:rPr lang="en-US" altLang="en-US" sz="2100" dirty="0" err="1" smtClean="0"/>
              <a:t>java.util.concurrent</a:t>
            </a:r>
            <a:r>
              <a:rPr lang="en-US" altLang="en-US" sz="2100" dirty="0" smtClean="0"/>
              <a:t> package</a:t>
            </a:r>
          </a:p>
          <a:p>
            <a:pPr lvl="1"/>
            <a:r>
              <a:rPr lang="en-US" altLang="en-US" sz="2100" dirty="0"/>
              <a:t>Several products from </a:t>
            </a:r>
            <a:r>
              <a:rPr lang="en-US" altLang="en-US" sz="2100" dirty="0" smtClean="0"/>
              <a:t>Microsoft</a:t>
            </a:r>
            <a:endParaRPr lang="en-US" altLang="en-US" sz="2100" dirty="0"/>
          </a:p>
          <a:p>
            <a:pPr lvl="2"/>
            <a:endParaRPr lang="en-US" altLang="en-US" sz="1600" dirty="0"/>
          </a:p>
          <a:p>
            <a:pPr lvl="2"/>
            <a:endParaRPr lang="en-US" altLang="en-US" sz="1600" dirty="0"/>
          </a:p>
          <a:p>
            <a:pPr marL="579438" lvl="2" indent="0">
              <a:buNone/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0791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Pools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Basic idea: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create a number of threads and place them into the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pool</a:t>
            </a:r>
            <a:r>
              <a:rPr lang="en-US" dirty="0">
                <a:ea typeface="Comic Sans MS"/>
                <a:cs typeface="Comic Sans MS"/>
                <a:sym typeface="Comic Sans MS"/>
              </a:rPr>
              <a:t>, where they sit and wait for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work</a:t>
            </a:r>
          </a:p>
          <a:p>
            <a:r>
              <a:rPr lang="en-US" dirty="0">
                <a:ea typeface="Comic Sans MS"/>
                <a:cs typeface="Comic Sans MS"/>
                <a:sym typeface="Comic Sans MS"/>
              </a:rPr>
              <a:t>When a work request comes in, a thread from the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pool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services the request and returns to the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pool</a:t>
            </a:r>
          </a:p>
          <a:p>
            <a:r>
              <a:rPr lang="en-US" b="1" dirty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Advantages</a:t>
            </a:r>
          </a:p>
          <a:p>
            <a:pPr lvl="1"/>
            <a:r>
              <a:rPr lang="en-US" dirty="0">
                <a:ea typeface="Comic Sans MS"/>
                <a:cs typeface="Comic Sans MS"/>
                <a:sym typeface="Comic Sans MS"/>
              </a:rPr>
              <a:t>Servicing a request with an existing thread is usually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faster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than the overhead of creating a new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thread</a:t>
            </a:r>
          </a:p>
          <a:p>
            <a:pPr lvl="1"/>
            <a:r>
              <a:rPr lang="en-US" dirty="0">
                <a:ea typeface="Comic Sans MS"/>
                <a:cs typeface="Comic Sans MS"/>
                <a:sym typeface="Comic Sans MS"/>
              </a:rPr>
              <a:t>A thread pool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limits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the number of threads that exist at any one point to prevent resource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exhaustion</a:t>
            </a:r>
          </a:p>
        </p:txBody>
      </p:sp>
    </p:spTree>
    <p:extLst>
      <p:ext uri="{BB962C8B-B14F-4D97-AF65-F5344CB8AC3E}">
        <p14:creationId xmlns:p14="http://schemas.microsoft.com/office/powerpoint/2010/main" val="11738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S PGothic" charset="0"/>
                <a:cs typeface="Calisto MT"/>
              </a:rPr>
              <a:t>Communications in Client-Server Systems</a:t>
            </a:r>
            <a:endParaRPr lang="en-US" dirty="0">
              <a:cs typeface="Calisto M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MS PGothic" charset="0"/>
              </a:rPr>
              <a:t>Sockets</a:t>
            </a:r>
          </a:p>
          <a:p>
            <a:r>
              <a:rPr lang="en-US" dirty="0" smtClean="0">
                <a:latin typeface="Helvetica" charset="0"/>
                <a:ea typeface="MS PGothic" charset="0"/>
              </a:rPr>
              <a:t>Pipes</a:t>
            </a:r>
          </a:p>
          <a:p>
            <a:r>
              <a:rPr lang="en-US" dirty="0">
                <a:latin typeface="Helvetica" charset="0"/>
                <a:ea typeface="MS PGothic" charset="0"/>
              </a:rPr>
              <a:t>Remote Procedure </a:t>
            </a:r>
            <a:r>
              <a:rPr lang="en-US" dirty="0" smtClean="0">
                <a:latin typeface="Helvetica" charset="0"/>
                <a:ea typeface="MS PGothic" charset="0"/>
              </a:rPr>
              <a:t>Calls</a:t>
            </a:r>
            <a:endParaRPr lang="en-US" dirty="0">
              <a:latin typeface="Helvetica" charset="0"/>
              <a:ea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3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OpenMP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56032" y="992188"/>
            <a:ext cx="4111181" cy="55808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 sz="1800" dirty="0" smtClean="0"/>
              <a:t>Set of compiler directives and an API for C, C++, </a:t>
            </a:r>
            <a:r>
              <a:rPr lang="en-US" altLang="en-US" sz="1800" dirty="0" smtClean="0"/>
              <a:t>or FORTRAN </a:t>
            </a:r>
            <a:endParaRPr lang="en-US" altLang="en-US" sz="18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1800" dirty="0" smtClean="0"/>
              <a:t>Provides support for parallel programming in shared-memory environments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1800" dirty="0" smtClean="0"/>
              <a:t>Identifies </a:t>
            </a:r>
            <a:r>
              <a:rPr lang="en-US" altLang="en-US" sz="1800" b="1" dirty="0" smtClean="0">
                <a:solidFill>
                  <a:srgbClr val="3366FF"/>
                </a:solidFill>
              </a:rPr>
              <a:t>parallel regions </a:t>
            </a:r>
            <a:r>
              <a:rPr lang="en-US" altLang="en-US" sz="1800" dirty="0" smtClean="0"/>
              <a:t>– blocks of code that can run in parallel</a:t>
            </a:r>
          </a:p>
          <a:p>
            <a:pPr marL="350838" lvl="1" indent="0"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#pragma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omp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parallel </a:t>
            </a:r>
            <a:endParaRPr lang="en-US" altLang="en-US" sz="18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1800" dirty="0" smtClean="0"/>
              <a:t>Example:  Run </a:t>
            </a:r>
            <a:r>
              <a:rPr lang="en-US" altLang="en-US" sz="1800" dirty="0"/>
              <a:t>for loop in </a:t>
            </a:r>
            <a:r>
              <a:rPr lang="en-US" altLang="en-US" sz="1800" dirty="0" smtClean="0"/>
              <a:t>parallel</a:t>
            </a:r>
          </a:p>
          <a:p>
            <a:pPr marL="350838" lvl="1" indent="0">
              <a:buNone/>
            </a:pPr>
            <a:endParaRPr lang="da-DK" altLang="en-US" sz="1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buFont typeface="Monotype Sorts" pitchFamily="-84" charset="2"/>
              <a:buNone/>
            </a:pPr>
            <a:r>
              <a:rPr lang="da-DK" alt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#pragma omp parallel for for(i = 0;i &lt; N; i++) { </a:t>
            </a:r>
          </a:p>
          <a:p>
            <a:pPr lvl="1">
              <a:buFont typeface="Monotype Sorts" pitchFamily="-84" charset="2"/>
              <a:buNone/>
            </a:pPr>
            <a:r>
              <a:rPr lang="da-DK" alt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c[i] = a[i] + b[i]; </a:t>
            </a:r>
          </a:p>
          <a:p>
            <a:pPr lvl="1">
              <a:buFont typeface="Monotype Sorts" pitchFamily="-84" charset="2"/>
              <a:buNone/>
            </a:pPr>
            <a:r>
              <a:rPr lang="da-DK" alt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altLang="en-US" dirty="0" smtClean="0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3" y="2013625"/>
            <a:ext cx="4483100" cy="4223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18226" y="1021428"/>
            <a:ext cx="4532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dirty="0" smtClean="0"/>
              <a:t>Create </a:t>
            </a:r>
            <a:r>
              <a:rPr lang="en-US" altLang="en-US" dirty="0"/>
              <a:t>as many threads as there are cores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3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247900"/>
            <a:ext cx="7345362" cy="1676400"/>
          </a:xfrm>
        </p:spPr>
        <p:txBody>
          <a:bodyPr/>
          <a:lstStyle/>
          <a:p>
            <a:r>
              <a:rPr lang="en-US" dirty="0" smtClean="0"/>
              <a:t>Thread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44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</a:rPr>
              <a:t>fork() </a:t>
            </a:r>
            <a:r>
              <a:rPr lang="en-US" dirty="0" smtClean="0"/>
              <a:t>and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</a:rPr>
              <a:t>exec() </a:t>
            </a:r>
            <a:r>
              <a:rPr lang="en-US" dirty="0" smtClean="0"/>
              <a:t>System Calls</a:t>
            </a:r>
            <a:endParaRPr lang="en-US" sz="3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Recall:</a:t>
            </a:r>
            <a:r>
              <a:rPr lang="en-US" dirty="0">
                <a:solidFill>
                  <a:srgbClr val="FF0000"/>
                </a:solidFill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fork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()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system call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duplicates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the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entire </a:t>
            </a:r>
            <a:r>
              <a:rPr lang="en-US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process</a:t>
            </a:r>
          </a:p>
          <a:p>
            <a:r>
              <a:rPr lang="en-US" dirty="0" smtClean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If </a:t>
            </a:r>
            <a:r>
              <a:rPr lang="en-US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one thread calls fork(), do we duplicate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all threads </a:t>
            </a:r>
            <a:r>
              <a:rPr lang="en-US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in a process? Is the forked process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single threaded</a:t>
            </a:r>
            <a:r>
              <a:rPr lang="en-US" dirty="0" smtClean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?</a:t>
            </a:r>
          </a:p>
          <a:p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exec() </a:t>
            </a:r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–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If a thread calls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exec()</a:t>
            </a:r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, the program specified </a:t>
            </a:r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Wingdings" panose="05000000000000000000" pitchFamily="2" charset="2"/>
              </a:rPr>
              <a:t>in the parameters to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exec() </a:t>
            </a:r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Wingdings" panose="05000000000000000000" pitchFamily="2" charset="2"/>
              </a:rPr>
              <a:t>will replace the entire process including all </a:t>
            </a:r>
            <a:r>
              <a:rPr lang="en-US" dirty="0" smtClean="0">
                <a:solidFill>
                  <a:schemeClr val="tx1"/>
                </a:solidFill>
                <a:ea typeface="Comic Sans MS"/>
                <a:cs typeface="Comic Sans MS"/>
                <a:sym typeface="Wingdings" panose="05000000000000000000" pitchFamily="2" charset="2"/>
              </a:rPr>
              <a:t>threads</a:t>
            </a:r>
            <a:endParaRPr lang="en-US" dirty="0" smtClean="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  <a:p>
            <a:r>
              <a:rPr lang="en-US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Tw</a:t>
            </a:r>
            <a:r>
              <a:rPr lang="en-US" dirty="0" smtClean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o </a:t>
            </a:r>
            <a:r>
              <a:rPr lang="en-US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versions of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fork()</a:t>
            </a:r>
            <a:r>
              <a:rPr lang="en-US" b="1" dirty="0" smtClean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in Unix</a:t>
            </a:r>
            <a:endParaRPr lang="en-US" dirty="0" smtClean="0">
              <a:solidFill>
                <a:srgbClr val="2C6023"/>
              </a:solidFill>
              <a:ea typeface="Comic Sans MS"/>
              <a:cs typeface="Comic Sans MS"/>
              <a:sym typeface="Comic Sans MS"/>
            </a:endParaRPr>
          </a:p>
          <a:p>
            <a:pPr lvl="1"/>
            <a:r>
              <a:rPr lang="en-US" dirty="0" smtClean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Duplicates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all </a:t>
            </a:r>
            <a:r>
              <a:rPr lang="en-US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threads</a:t>
            </a:r>
          </a:p>
          <a:p>
            <a:pPr lvl="2"/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If the separate process does not call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exec() </a:t>
            </a:r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after forking, the </a:t>
            </a:r>
            <a:r>
              <a:rPr lang="en-US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separate process </a:t>
            </a:r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should duplicate all </a:t>
            </a:r>
            <a:r>
              <a:rPr lang="en-US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threads</a:t>
            </a:r>
            <a:endParaRPr lang="en-US" dirty="0" smtClean="0">
              <a:solidFill>
                <a:srgbClr val="0000FF"/>
              </a:solidFill>
              <a:ea typeface="Comic Sans MS"/>
              <a:cs typeface="Comic Sans MS"/>
              <a:sym typeface="Comic Sans MS"/>
            </a:endParaRPr>
          </a:p>
          <a:p>
            <a:pPr lvl="1"/>
            <a:r>
              <a:rPr lang="en-US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Duplicates only the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caller </a:t>
            </a:r>
            <a:r>
              <a:rPr lang="en-US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thread</a:t>
            </a:r>
          </a:p>
          <a:p>
            <a:pPr lvl="2"/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If</a:t>
            </a:r>
            <a:r>
              <a:rPr lang="en-US" b="1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exec() </a:t>
            </a:r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is called immediately after forking, only the </a:t>
            </a:r>
            <a:r>
              <a:rPr lang="en-US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calling thread </a:t>
            </a:r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is duplicated </a:t>
            </a:r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Wingdings" panose="05000000000000000000" pitchFamily="2" charset="2"/>
              </a:rPr>
              <a:t>since the program specified in the parameters to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exec() </a:t>
            </a:r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Wingdings" panose="05000000000000000000" pitchFamily="2" charset="2"/>
              </a:rPr>
              <a:t>will replace the process</a:t>
            </a:r>
            <a:endParaRPr lang="en-US" dirty="0" smtClean="0">
              <a:solidFill>
                <a:srgbClr val="0000FF"/>
              </a:solidFill>
              <a:ea typeface="Comic Sans MS"/>
              <a:cs typeface="Comic Sans MS"/>
              <a:sym typeface="Comic Sans MS"/>
            </a:endParaRPr>
          </a:p>
          <a:p>
            <a:pPr lvl="1"/>
            <a:endParaRPr lang="en-US" dirty="0" smtClean="0">
              <a:solidFill>
                <a:schemeClr val="tx1"/>
              </a:solidFill>
              <a:ea typeface="Comic Sans MS"/>
              <a:cs typeface="Comic Sans MS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257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Handling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Signal: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used in Unix to notify a process that a particular event has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occurred</a:t>
            </a:r>
          </a:p>
          <a:p>
            <a:r>
              <a:rPr lang="en-US" dirty="0">
                <a:ea typeface="Comic Sans MS"/>
                <a:cs typeface="Comic Sans MS"/>
                <a:sym typeface="Comic Sans MS"/>
              </a:rPr>
              <a:t>A signal can be either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synchronous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or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asynchronous</a:t>
            </a:r>
          </a:p>
          <a:p>
            <a:pPr lvl="1">
              <a:buClr>
                <a:schemeClr val="tx1"/>
              </a:buClr>
            </a:pPr>
            <a:r>
              <a:rPr lang="en-US" sz="20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Synchronous: </a:t>
            </a:r>
            <a:r>
              <a:rPr lang="en-US" sz="2000" dirty="0">
                <a:ea typeface="Comic Sans MS"/>
                <a:cs typeface="Comic Sans MS"/>
                <a:sym typeface="Comic Sans MS"/>
              </a:rPr>
              <a:t>signal resulting from </a:t>
            </a:r>
            <a:r>
              <a:rPr lang="en-US" sz="2000" dirty="0" smtClean="0">
                <a:ea typeface="Comic Sans MS"/>
                <a:cs typeface="Comic Sans MS"/>
                <a:sym typeface="Comic Sans MS"/>
              </a:rPr>
              <a:t>the </a:t>
            </a:r>
            <a:r>
              <a:rPr lang="en-US" sz="2000" dirty="0">
                <a:ea typeface="Comic Sans MS"/>
                <a:cs typeface="Comic Sans MS"/>
                <a:sym typeface="Comic Sans MS"/>
              </a:rPr>
              <a:t>process </a:t>
            </a:r>
            <a:r>
              <a:rPr lang="en-US" sz="2000" dirty="0" smtClean="0">
                <a:ea typeface="Comic Sans MS"/>
                <a:cs typeface="Comic Sans MS"/>
                <a:sym typeface="Comic Sans MS"/>
              </a:rPr>
              <a:t>operations</a:t>
            </a:r>
          </a:p>
          <a:p>
            <a:pPr lvl="2">
              <a:buClr>
                <a:schemeClr val="tx1"/>
              </a:buClr>
            </a:pPr>
            <a:r>
              <a:rPr lang="en-US" sz="1800" dirty="0" smtClean="0">
                <a:ea typeface="Comic Sans MS"/>
                <a:cs typeface="Comic Sans MS"/>
                <a:sym typeface="Comic Sans MS"/>
              </a:rPr>
              <a:t>For example, illegal </a:t>
            </a:r>
            <a:r>
              <a:rPr lang="en-US" sz="1800" dirty="0">
                <a:ea typeface="Comic Sans MS"/>
                <a:cs typeface="Comic Sans MS"/>
                <a:sym typeface="Comic Sans MS"/>
              </a:rPr>
              <a:t>memory access or division by </a:t>
            </a:r>
            <a:r>
              <a:rPr lang="en-US" sz="1800" dirty="0" smtClean="0">
                <a:ea typeface="Comic Sans MS"/>
                <a:cs typeface="Comic Sans MS"/>
                <a:sym typeface="Comic Sans MS"/>
              </a:rPr>
              <a:t>0</a:t>
            </a:r>
          </a:p>
          <a:p>
            <a:pPr lvl="1">
              <a:buClr>
                <a:schemeClr val="tx1"/>
              </a:buClr>
            </a:pPr>
            <a:r>
              <a:rPr lang="en-US" sz="20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Asynchronous: </a:t>
            </a:r>
            <a:r>
              <a:rPr lang="en-US" sz="2000" dirty="0">
                <a:ea typeface="Comic Sans MS"/>
                <a:cs typeface="Comic Sans MS"/>
                <a:sym typeface="Comic Sans MS"/>
              </a:rPr>
              <a:t>signal generated by the event outside of the </a:t>
            </a:r>
            <a:r>
              <a:rPr lang="en-US" sz="2000" dirty="0" smtClean="0">
                <a:ea typeface="Comic Sans MS"/>
                <a:cs typeface="Comic Sans MS"/>
                <a:sym typeface="Comic Sans MS"/>
              </a:rPr>
              <a:t>process</a:t>
            </a:r>
          </a:p>
          <a:p>
            <a:pPr lvl="2"/>
            <a:r>
              <a:rPr lang="en-US" sz="1800" dirty="0" smtClean="0">
                <a:sym typeface="Comic Sans MS"/>
              </a:rPr>
              <a:t>For example, </a:t>
            </a:r>
            <a:r>
              <a:rPr lang="en-US" sz="1800" dirty="0">
                <a:ea typeface="Comic Sans MS"/>
                <a:cs typeface="Comic Sans MS"/>
                <a:sym typeface="Comic Sans MS"/>
              </a:rPr>
              <a:t>user pressing &lt;</a:t>
            </a:r>
            <a:r>
              <a:rPr lang="en-US" sz="1800" dirty="0" err="1">
                <a:ea typeface="Comic Sans MS"/>
                <a:cs typeface="Comic Sans MS"/>
                <a:sym typeface="Comic Sans MS"/>
              </a:rPr>
              <a:t>Ctrl+C</a:t>
            </a:r>
            <a:r>
              <a:rPr lang="en-US" sz="1800" dirty="0" smtClean="0">
                <a:ea typeface="Comic Sans MS"/>
                <a:cs typeface="Comic Sans MS"/>
                <a:sym typeface="Comic Sans MS"/>
              </a:rPr>
              <a:t>&gt;</a:t>
            </a:r>
          </a:p>
          <a:p>
            <a:r>
              <a:rPr lang="en-US" dirty="0">
                <a:ea typeface="Comic Sans MS"/>
                <a:cs typeface="Comic Sans MS"/>
                <a:sym typeface="Comic Sans MS"/>
              </a:rPr>
              <a:t>A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signal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is used to process signals</a:t>
            </a:r>
            <a:endParaRPr lang="en-US" dirty="0" smtClean="0">
              <a:ea typeface="Comic Sans MS"/>
              <a:cs typeface="Comic Sans MS"/>
              <a:sym typeface="Comic Sans MS"/>
            </a:endParaRPr>
          </a:p>
          <a:p>
            <a:pPr marL="871452" lvl="1" indent="-457200">
              <a:spcBef>
                <a:spcPts val="440"/>
              </a:spcBef>
              <a:buClr>
                <a:srgbClr val="000000"/>
              </a:buClr>
              <a:buSzPts val="2200"/>
              <a:buFont typeface="+mj-lt"/>
              <a:buAutoNum type="arabicPeriod"/>
            </a:pPr>
            <a:r>
              <a:rPr lang="en-US" sz="2000" dirty="0" smtClean="0">
                <a:ea typeface="Comic Sans MS"/>
                <a:cs typeface="Comic Sans MS"/>
                <a:sym typeface="Comic Sans MS"/>
              </a:rPr>
              <a:t>A </a:t>
            </a:r>
            <a:r>
              <a:rPr lang="en-US" sz="2000" dirty="0">
                <a:ea typeface="Comic Sans MS"/>
                <a:cs typeface="Comic Sans MS"/>
                <a:sym typeface="Comic Sans MS"/>
              </a:rPr>
              <a:t>signal is generated by a particular </a:t>
            </a:r>
            <a:r>
              <a:rPr lang="en-US" sz="2000" dirty="0" smtClean="0">
                <a:ea typeface="Comic Sans MS"/>
                <a:cs typeface="Comic Sans MS"/>
                <a:sym typeface="Comic Sans MS"/>
              </a:rPr>
              <a:t>event</a:t>
            </a:r>
            <a:endParaRPr lang="en-US" sz="2000" dirty="0"/>
          </a:p>
          <a:p>
            <a:pPr marL="674548" lvl="1" indent="-253946">
              <a:spcBef>
                <a:spcPts val="20"/>
              </a:spcBef>
              <a:buClr>
                <a:srgbClr val="000000"/>
              </a:buClr>
              <a:buSzPts val="100"/>
              <a:buFont typeface="+mj-lt"/>
              <a:buAutoNum type="arabicPeriod"/>
            </a:pPr>
            <a:endParaRPr lang="en-US" sz="100" dirty="0">
              <a:ea typeface="Comic Sans MS"/>
              <a:cs typeface="Comic Sans MS"/>
              <a:sym typeface="Comic Sans MS"/>
            </a:endParaRPr>
          </a:p>
          <a:p>
            <a:pPr marL="871452" lvl="1" indent="-457200">
              <a:spcBef>
                <a:spcPts val="440"/>
              </a:spcBef>
              <a:buClr>
                <a:srgbClr val="000000"/>
              </a:buClr>
              <a:buSzPts val="2200"/>
              <a:buFont typeface="+mj-lt"/>
              <a:buAutoNum type="arabicPeriod"/>
            </a:pPr>
            <a:r>
              <a:rPr lang="en-US" sz="2000" dirty="0" smtClean="0">
                <a:ea typeface="Comic Sans MS"/>
                <a:cs typeface="Comic Sans MS"/>
                <a:sym typeface="Comic Sans MS"/>
              </a:rPr>
              <a:t>A </a:t>
            </a:r>
            <a:r>
              <a:rPr lang="en-US" sz="2000" dirty="0">
                <a:ea typeface="Comic Sans MS"/>
                <a:cs typeface="Comic Sans MS"/>
                <a:sym typeface="Comic Sans MS"/>
              </a:rPr>
              <a:t>generated signal is delivered to a </a:t>
            </a:r>
            <a:r>
              <a:rPr lang="en-US" sz="2000" dirty="0" smtClean="0">
                <a:ea typeface="Comic Sans MS"/>
                <a:cs typeface="Comic Sans MS"/>
                <a:sym typeface="Comic Sans MS"/>
              </a:rPr>
              <a:t>process</a:t>
            </a:r>
            <a:endParaRPr lang="en-US" sz="2000" dirty="0"/>
          </a:p>
          <a:p>
            <a:pPr marL="674548" lvl="1" indent="-253946">
              <a:spcBef>
                <a:spcPts val="20"/>
              </a:spcBef>
              <a:buClr>
                <a:srgbClr val="000000"/>
              </a:buClr>
              <a:buSzPts val="100"/>
              <a:buFont typeface="+mj-lt"/>
              <a:buAutoNum type="arabicPeriod"/>
            </a:pPr>
            <a:endParaRPr lang="en-US" sz="100" dirty="0">
              <a:ea typeface="Comic Sans MS"/>
              <a:cs typeface="Comic Sans MS"/>
              <a:sym typeface="Comic Sans MS"/>
            </a:endParaRPr>
          </a:p>
          <a:p>
            <a:pPr marL="871452" lvl="1" indent="-457200">
              <a:spcBef>
                <a:spcPts val="440"/>
              </a:spcBef>
              <a:buClr>
                <a:srgbClr val="000000"/>
              </a:buClr>
              <a:buSzPts val="2200"/>
              <a:buFont typeface="+mj-lt"/>
              <a:buAutoNum type="arabicPeriod"/>
            </a:pPr>
            <a:r>
              <a:rPr lang="en-US" sz="2000" dirty="0" smtClean="0">
                <a:ea typeface="Comic Sans MS"/>
                <a:cs typeface="Comic Sans MS"/>
                <a:sym typeface="Comic Sans MS"/>
              </a:rPr>
              <a:t>Once </a:t>
            </a:r>
            <a:r>
              <a:rPr lang="en-US" sz="2000" dirty="0">
                <a:ea typeface="Comic Sans MS"/>
                <a:cs typeface="Comic Sans MS"/>
                <a:sym typeface="Comic Sans MS"/>
              </a:rPr>
              <a:t>delivered, the signal must be </a:t>
            </a:r>
            <a:r>
              <a:rPr lang="en-US" sz="2000" dirty="0" smtClean="0">
                <a:ea typeface="Comic Sans MS"/>
                <a:cs typeface="Comic Sans MS"/>
                <a:sym typeface="Comic Sans MS"/>
              </a:rPr>
              <a:t>handled</a:t>
            </a:r>
          </a:p>
          <a:p>
            <a:pPr marL="1085851" lvl="2" indent="-285750">
              <a:buFont typeface="Arial" panose="020B0604020202020204" pitchFamily="34" charset="0"/>
              <a:buChar char="•"/>
              <a:defRPr/>
            </a:pPr>
            <a:r>
              <a:rPr lang="en-US" sz="1800" dirty="0" smtClean="0">
                <a:ea typeface="ＭＳ Ｐゴシック" charset="0"/>
              </a:rPr>
              <a:t>Signal can be handled by a default handler or a user-defined handler</a:t>
            </a:r>
            <a:endParaRPr lang="en-US" sz="1800" dirty="0">
              <a:ea typeface="ＭＳ Ｐゴシック" charset="0"/>
            </a:endParaRPr>
          </a:p>
          <a:p>
            <a:pPr marL="1100052" lvl="2" indent="-457200">
              <a:spcBef>
                <a:spcPts val="440"/>
              </a:spcBef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6643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Handling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dk1"/>
                </a:solidFill>
                <a:ea typeface="Comic Sans MS"/>
                <a:cs typeface="Comic Sans MS"/>
              </a:rPr>
              <a:t>Every </a:t>
            </a:r>
            <a:r>
              <a:rPr lang="en-US" dirty="0">
                <a:solidFill>
                  <a:schemeClr val="dk1"/>
                </a:solidFill>
                <a:ea typeface="Comic Sans MS"/>
                <a:cs typeface="Comic Sans MS"/>
              </a:rPr>
              <a:t>signal has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default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that kernel runs when handling 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signal</a:t>
            </a:r>
          </a:p>
          <a:p>
            <a:pPr lvl="1"/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User-defined signal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can override default</a:t>
            </a:r>
          </a:p>
          <a:p>
            <a:pPr lvl="1"/>
            <a:r>
              <a:rPr lang="en-US" dirty="0">
                <a:ea typeface="ＭＳ Ｐゴシック" charset="0"/>
                <a:cs typeface="ＭＳ Ｐゴシック" charset="0"/>
              </a:rPr>
              <a:t>For single-threaded, signal delivered to process</a:t>
            </a:r>
            <a:endParaRPr lang="en-US" dirty="0" smtClean="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  <a:p>
            <a:r>
              <a:rPr lang="en-US" dirty="0" smtClean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Signal </a:t>
            </a:r>
            <a:r>
              <a:rPr lang="en-US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handling options in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multithreaded </a:t>
            </a:r>
            <a:r>
              <a:rPr lang="en-US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processes</a:t>
            </a:r>
          </a:p>
          <a:p>
            <a:pPr lvl="1"/>
            <a:r>
              <a:rPr lang="en-US" dirty="0">
                <a:ea typeface="Comic Sans MS"/>
                <a:cs typeface="Comic Sans MS"/>
                <a:sym typeface="Comic Sans MS"/>
              </a:rPr>
              <a:t>Deliver the signal to the thread to which the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signal </a:t>
            </a:r>
            <a:r>
              <a:rPr lang="en-US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applies</a:t>
            </a:r>
          </a:p>
          <a:p>
            <a:pPr lvl="2">
              <a:buClr>
                <a:schemeClr val="tx1"/>
              </a:buClr>
            </a:pPr>
            <a:r>
              <a:rPr lang="en-US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For example, synchronous signals need to delivered to the thread causing the signal, not the other threads in the process</a:t>
            </a:r>
          </a:p>
          <a:p>
            <a:pPr lvl="1"/>
            <a:r>
              <a:rPr lang="en-US" dirty="0" smtClean="0">
                <a:ea typeface="Comic Sans MS"/>
                <a:cs typeface="Comic Sans MS"/>
                <a:sym typeface="Comic Sans MS"/>
              </a:rPr>
              <a:t>Deliver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the signal to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every thread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in the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process</a:t>
            </a:r>
          </a:p>
          <a:p>
            <a:pPr lvl="2"/>
            <a:r>
              <a:rPr lang="en-US" dirty="0" smtClean="0">
                <a:sym typeface="Comic Sans MS"/>
              </a:rPr>
              <a:t>For example, asynchronous signal to terminate a process (e.g.,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&lt;</a:t>
            </a:r>
            <a:r>
              <a:rPr lang="en-US" dirty="0" err="1">
                <a:ea typeface="Comic Sans MS"/>
                <a:cs typeface="Comic Sans MS"/>
                <a:sym typeface="Comic Sans MS"/>
              </a:rPr>
              <a:t>Ctrl+C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&gt;) should be sent to all threads</a:t>
            </a:r>
            <a:endParaRPr lang="en-US" dirty="0" smtClean="0">
              <a:sym typeface="Comic Sans MS"/>
            </a:endParaRPr>
          </a:p>
          <a:p>
            <a:pPr lvl="1"/>
            <a:r>
              <a:rPr lang="en-US" dirty="0" smtClean="0">
                <a:ea typeface="Comic Sans MS"/>
                <a:cs typeface="Comic Sans MS"/>
                <a:sym typeface="Comic Sans MS"/>
              </a:rPr>
              <a:t>Deliver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the signal to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certain threads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in the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process</a:t>
            </a:r>
            <a:endParaRPr lang="en-US" dirty="0" smtClean="0">
              <a:sym typeface="Comic Sans MS"/>
            </a:endParaRPr>
          </a:p>
          <a:p>
            <a:pPr lvl="1"/>
            <a:r>
              <a:rPr lang="en-US" dirty="0" smtClean="0">
                <a:ea typeface="Comic Sans MS"/>
                <a:cs typeface="Comic Sans MS"/>
                <a:sym typeface="Comic Sans MS"/>
              </a:rPr>
              <a:t>Assign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a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specific thread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to receive all signals for the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67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Cancellation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5339" y="1015366"/>
            <a:ext cx="8589374" cy="354518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ea typeface="Comic Sans MS"/>
                <a:cs typeface="Comic Sans MS"/>
                <a:sym typeface="Comic Sans MS"/>
              </a:rPr>
              <a:t>Terminating a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thread before it has completed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its task</a:t>
            </a:r>
          </a:p>
          <a:p>
            <a:r>
              <a:rPr lang="en-US" altLang="en-US" dirty="0"/>
              <a:t>Thread to be </a:t>
            </a:r>
            <a:r>
              <a:rPr lang="en-US" altLang="en-US" dirty="0" smtClean="0"/>
              <a:t>cancelled is referred to as </a:t>
            </a:r>
            <a:r>
              <a:rPr lang="en-US" altLang="en-US" b="1" dirty="0">
                <a:solidFill>
                  <a:srgbClr val="3366FF"/>
                </a:solidFill>
              </a:rPr>
              <a:t>target </a:t>
            </a:r>
            <a:r>
              <a:rPr lang="en-US" altLang="en-US" b="1" dirty="0" smtClean="0">
                <a:solidFill>
                  <a:srgbClr val="3366FF"/>
                </a:solidFill>
              </a:rPr>
              <a:t>thread</a:t>
            </a:r>
          </a:p>
          <a:p>
            <a:r>
              <a:rPr lang="en-US" altLang="en-US" dirty="0"/>
              <a:t>Two general approaches</a:t>
            </a:r>
            <a:endParaRPr lang="en-US" dirty="0" smtClean="0">
              <a:ea typeface="Comic Sans MS"/>
              <a:cs typeface="Comic Sans MS"/>
              <a:sym typeface="Comic Sans MS"/>
            </a:endParaRPr>
          </a:p>
          <a:p>
            <a:pPr lvl="1"/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Asynchronous cancellation: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a thread is terminated immediately upon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request</a:t>
            </a:r>
          </a:p>
          <a:p>
            <a:pPr lvl="2"/>
            <a:r>
              <a:rPr lang="en-US" dirty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Problem: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terminated thread may not get a chance to release allocated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resources</a:t>
            </a:r>
          </a:p>
          <a:p>
            <a:pPr lvl="1"/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Deferred cancellation: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a thread </a:t>
            </a:r>
            <a:r>
              <a:rPr lang="en-US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periodically checks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whether it should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exit</a:t>
            </a:r>
          </a:p>
          <a:p>
            <a:pPr lvl="2"/>
            <a:r>
              <a:rPr lang="en-US" dirty="0">
                <a:ea typeface="Comic Sans MS"/>
                <a:cs typeface="Comic Sans MS"/>
                <a:sym typeface="Comic Sans MS"/>
              </a:rPr>
              <a:t>Allows a thread to </a:t>
            </a:r>
            <a:r>
              <a:rPr lang="en-US" dirty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release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its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resources </a:t>
            </a:r>
            <a:r>
              <a:rPr lang="en-US" dirty="0">
                <a:ea typeface="Comic Sans MS"/>
                <a:cs typeface="Comic Sans MS"/>
                <a:sym typeface="Comic Sans MS"/>
              </a:rPr>
              <a:t>prior to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exiting</a:t>
            </a:r>
          </a:p>
          <a:p>
            <a:r>
              <a:rPr lang="en-US" altLang="en-US" dirty="0" err="1"/>
              <a:t>Pthread</a:t>
            </a:r>
            <a:r>
              <a:rPr lang="en-US" altLang="en-US" dirty="0"/>
              <a:t> code to create and cancel a </a:t>
            </a:r>
            <a:r>
              <a:rPr lang="en-US" altLang="en-US" dirty="0" smtClean="0"/>
              <a:t>thread</a:t>
            </a:r>
            <a:endParaRPr lang="en-US" altLang="en-US" dirty="0"/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22038" y="4475362"/>
            <a:ext cx="3699924" cy="2172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  <a:spcBef>
                <a:spcPts val="264"/>
              </a:spcBef>
              <a:buClr>
                <a:srgbClr val="000000"/>
              </a:buClr>
              <a:buSzPts val="1320"/>
            </a:pPr>
            <a:r>
              <a:rPr lang="en-US" sz="1600" dirty="0" err="1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pthread_t</a:t>
            </a:r>
            <a:r>
              <a:rPr lang="en-US" sz="1600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 </a:t>
            </a:r>
            <a:r>
              <a:rPr lang="en-US" sz="1600" dirty="0" err="1">
                <a:ea typeface="Comic Sans MS"/>
                <a:cs typeface="Comic Sans MS"/>
                <a:sym typeface="Comic Sans MS"/>
              </a:rPr>
              <a:t>tid</a:t>
            </a:r>
            <a:r>
              <a:rPr lang="en-US" sz="1600" dirty="0">
                <a:ea typeface="Comic Sans MS"/>
                <a:cs typeface="Comic Sans MS"/>
                <a:sym typeface="Comic Sans MS"/>
              </a:rPr>
              <a:t>; </a:t>
            </a:r>
            <a:r>
              <a:rPr lang="en-US" sz="1600" dirty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/* the thread identifier </a:t>
            </a:r>
            <a:r>
              <a:rPr lang="en-US" sz="1600" dirty="0" smtClean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*/</a:t>
            </a:r>
          </a:p>
          <a:p>
            <a:pPr>
              <a:lnSpc>
                <a:spcPct val="80000"/>
              </a:lnSpc>
              <a:spcBef>
                <a:spcPts val="264"/>
              </a:spcBef>
              <a:buClr>
                <a:srgbClr val="000000"/>
              </a:buClr>
              <a:buSzPts val="1320"/>
            </a:pPr>
            <a:endParaRPr lang="en-US" sz="1600" dirty="0">
              <a:solidFill>
                <a:srgbClr val="004C26"/>
              </a:solidFill>
              <a:sym typeface="Comic Sans MS"/>
            </a:endParaRPr>
          </a:p>
          <a:p>
            <a:pPr lvl="0">
              <a:lnSpc>
                <a:spcPct val="80000"/>
              </a:lnSpc>
              <a:spcBef>
                <a:spcPts val="255"/>
              </a:spcBef>
              <a:buClr>
                <a:srgbClr val="004C26"/>
              </a:buClr>
              <a:buSzPts val="1275"/>
            </a:pPr>
            <a:r>
              <a:rPr lang="en-US" sz="1600" dirty="0" smtClean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/* </a:t>
            </a:r>
            <a:r>
              <a:rPr lang="en-US" sz="1600" dirty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create the thread */</a:t>
            </a:r>
            <a:endParaRPr lang="en-US" sz="1600" dirty="0"/>
          </a:p>
          <a:p>
            <a:pPr lvl="0">
              <a:lnSpc>
                <a:spcPct val="80000"/>
              </a:lnSpc>
              <a:spcBef>
                <a:spcPts val="255"/>
              </a:spcBef>
              <a:buClr>
                <a:srgbClr val="000000"/>
              </a:buClr>
              <a:buSzPts val="1275"/>
            </a:pPr>
            <a:r>
              <a:rPr lang="en-US" sz="1600" dirty="0" err="1" smtClean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pthread_create</a:t>
            </a:r>
            <a:r>
              <a:rPr lang="en-US" sz="16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(&amp;</a:t>
            </a:r>
            <a:r>
              <a:rPr lang="en-US" sz="1600" dirty="0" err="1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tid</a:t>
            </a:r>
            <a:r>
              <a:rPr lang="en-US" sz="1600" dirty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, </a:t>
            </a:r>
            <a:r>
              <a:rPr lang="en-US" sz="1600" dirty="0" smtClean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0, worker, NULL);</a:t>
            </a:r>
          </a:p>
          <a:p>
            <a:pPr lvl="0">
              <a:lnSpc>
                <a:spcPct val="80000"/>
              </a:lnSpc>
              <a:spcBef>
                <a:spcPts val="255"/>
              </a:spcBef>
              <a:buClr>
                <a:srgbClr val="000000"/>
              </a:buClr>
              <a:buSzPts val="1275"/>
            </a:pPr>
            <a:endParaRPr lang="en-US" sz="1400" dirty="0">
              <a:solidFill>
                <a:srgbClr val="000000"/>
              </a:solidFill>
              <a:sym typeface="Comic Sans MS"/>
            </a:endParaRPr>
          </a:p>
          <a:p>
            <a:pPr>
              <a:lnSpc>
                <a:spcPct val="80000"/>
              </a:lnSpc>
              <a:spcBef>
                <a:spcPts val="255"/>
              </a:spcBef>
              <a:buClr>
                <a:srgbClr val="000000"/>
              </a:buClr>
              <a:buSzPts val="1275"/>
            </a:pPr>
            <a:r>
              <a:rPr lang="en-US" sz="1600" dirty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/* </a:t>
            </a:r>
            <a:r>
              <a:rPr lang="en-US" sz="1600" dirty="0" smtClean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… */</a:t>
            </a:r>
            <a:endParaRPr lang="en-US" sz="1600" dirty="0">
              <a:solidFill>
                <a:srgbClr val="004C26"/>
              </a:solidFill>
              <a:ea typeface="Comic Sans MS"/>
              <a:cs typeface="Comic Sans MS"/>
              <a:sym typeface="Comic Sans MS"/>
            </a:endParaRPr>
          </a:p>
          <a:p>
            <a:pPr lvl="0">
              <a:lnSpc>
                <a:spcPct val="80000"/>
              </a:lnSpc>
              <a:spcBef>
                <a:spcPts val="255"/>
              </a:spcBef>
              <a:buClr>
                <a:srgbClr val="000000"/>
              </a:buClr>
              <a:buSzPts val="1275"/>
            </a:pPr>
            <a:endParaRPr lang="en-US" sz="1400" dirty="0" smtClean="0"/>
          </a:p>
          <a:p>
            <a:pPr lvl="0">
              <a:lnSpc>
                <a:spcPct val="80000"/>
              </a:lnSpc>
              <a:spcBef>
                <a:spcPts val="255"/>
              </a:spcBef>
              <a:buClr>
                <a:srgbClr val="004C26"/>
              </a:buClr>
              <a:buSzPts val="1275"/>
            </a:pPr>
            <a:r>
              <a:rPr lang="en-US" sz="1600" dirty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/* create the thread */</a:t>
            </a:r>
            <a:endParaRPr lang="en-US" sz="1600" dirty="0"/>
          </a:p>
          <a:p>
            <a:pPr lvl="0">
              <a:lnSpc>
                <a:spcPct val="80000"/>
              </a:lnSpc>
              <a:spcBef>
                <a:spcPts val="255"/>
              </a:spcBef>
              <a:buClr>
                <a:srgbClr val="000000"/>
              </a:buClr>
              <a:buSzPts val="1275"/>
            </a:pPr>
            <a:r>
              <a:rPr lang="en-US" sz="1600" dirty="0" err="1" smtClean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pthread_cancel</a:t>
            </a:r>
            <a:r>
              <a:rPr lang="en-US" sz="1600" dirty="0" smtClean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tid</a:t>
            </a:r>
            <a:r>
              <a:rPr lang="en-US" sz="1600" dirty="0" smtClean="0">
                <a:solidFill>
                  <a:srgbClr val="000000"/>
                </a:solidFill>
                <a:ea typeface="Comic Sans MS"/>
                <a:cs typeface="Comic Sans MS"/>
                <a:sym typeface="Comic Sans MS"/>
              </a:rPr>
              <a:t>);</a:t>
            </a:r>
            <a:endParaRPr lang="en-US" sz="1600" dirty="0">
              <a:solidFill>
                <a:srgbClr val="000000"/>
              </a:solidFill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97797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Cancellation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5339" y="1030113"/>
            <a:ext cx="8589374" cy="1311500"/>
          </a:xfrm>
        </p:spPr>
        <p:txBody>
          <a:bodyPr>
            <a:noAutofit/>
          </a:bodyPr>
          <a:lstStyle/>
          <a:p>
            <a:r>
              <a:rPr lang="en-US" sz="2000" dirty="0" smtClean="0"/>
              <a:t>Invoking </a:t>
            </a:r>
            <a:r>
              <a:rPr lang="en-US" sz="2000" dirty="0" err="1">
                <a:solidFill>
                  <a:srgbClr val="0000FF"/>
                </a:solidFill>
                <a:ea typeface="Comic Sans MS"/>
                <a:cs typeface="Comic Sans MS"/>
              </a:rPr>
              <a:t>pthread_cancel</a:t>
            </a:r>
            <a:r>
              <a:rPr lang="en-US" sz="2000" dirty="0">
                <a:solidFill>
                  <a:srgbClr val="0000FF"/>
                </a:solidFill>
                <a:ea typeface="Comic Sans MS"/>
                <a:cs typeface="Comic Sans MS"/>
              </a:rPr>
              <a:t>()</a:t>
            </a:r>
            <a:r>
              <a:rPr lang="en-US" sz="20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 </a:t>
            </a:r>
            <a:r>
              <a:rPr lang="en-US" sz="2000" dirty="0" smtClean="0">
                <a:sym typeface="Wingdings" panose="05000000000000000000" pitchFamily="2" charset="2"/>
              </a:rPr>
              <a:t>only requests the target thread to be cancelled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Actual cancellation depends on thread state</a:t>
            </a:r>
            <a:endParaRPr lang="en-US" sz="2000" dirty="0"/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2341614"/>
            <a:ext cx="505460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277313" y="3542255"/>
            <a:ext cx="8589374" cy="2839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q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Tx/>
              <a:buFont typeface="Wingdings" charset="2"/>
              <a:buChar char="§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Tx/>
              <a:buFont typeface="Courier New"/>
              <a:buChar char="o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v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/>
              <a:t>If thread has cancellation disabled, cancellation remains pending until thread enables </a:t>
            </a:r>
            <a:r>
              <a:rPr lang="en-US" altLang="en-US" sz="2000" dirty="0" smtClean="0"/>
              <a:t>it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en-US" sz="2000" dirty="0"/>
              <a:t>Default </a:t>
            </a:r>
            <a:r>
              <a:rPr lang="en-US" altLang="en-US" sz="2000" dirty="0" smtClean="0"/>
              <a:t>mode is </a:t>
            </a:r>
            <a:r>
              <a:rPr lang="en-US" altLang="en-US" sz="2000" dirty="0" smtClean="0">
                <a:solidFill>
                  <a:srgbClr val="0000FF"/>
                </a:solidFill>
                <a:ea typeface="Comic Sans MS"/>
                <a:cs typeface="Comic Sans MS"/>
              </a:rPr>
              <a:t>deferred</a:t>
            </a:r>
            <a:endParaRPr lang="en-US" altLang="en-US" sz="2000" dirty="0"/>
          </a:p>
          <a:p>
            <a:pPr lvl="1">
              <a:defRPr/>
            </a:pPr>
            <a:r>
              <a:rPr lang="en-US" altLang="en-US" sz="1800" dirty="0" smtClean="0"/>
              <a:t>Cancellation </a:t>
            </a:r>
            <a:r>
              <a:rPr lang="en-US" altLang="en-US" sz="1800" dirty="0"/>
              <a:t>only occurs when thread reaches </a:t>
            </a:r>
            <a:r>
              <a:rPr lang="en-US" altLang="en-US" sz="1800" dirty="0">
                <a:solidFill>
                  <a:srgbClr val="0000FF"/>
                </a:solidFill>
                <a:ea typeface="Comic Sans MS"/>
                <a:cs typeface="Comic Sans MS"/>
              </a:rPr>
              <a:t>cancellation </a:t>
            </a:r>
            <a:r>
              <a:rPr lang="en-US" altLang="en-US" sz="1800" dirty="0" smtClean="0">
                <a:solidFill>
                  <a:srgbClr val="0000FF"/>
                </a:solidFill>
                <a:ea typeface="Comic Sans MS"/>
                <a:cs typeface="Comic Sans MS"/>
              </a:rPr>
              <a:t>point</a:t>
            </a:r>
          </a:p>
          <a:p>
            <a:pPr lvl="2">
              <a:defRPr/>
            </a:pPr>
            <a:r>
              <a:rPr lang="en-US" altLang="en-US" sz="1600" dirty="0" err="1" smtClean="0">
                <a:solidFill>
                  <a:srgbClr val="0000FF"/>
                </a:solidFill>
                <a:ea typeface="Comic Sans MS"/>
                <a:cs typeface="Comic Sans MS"/>
              </a:rPr>
              <a:t>pthread_testcancel</a:t>
            </a:r>
            <a:r>
              <a:rPr lang="en-US" altLang="en-US" sz="1600" dirty="0" smtClean="0">
                <a:solidFill>
                  <a:srgbClr val="0000FF"/>
                </a:solidFill>
                <a:ea typeface="Comic Sans MS"/>
                <a:cs typeface="Comic Sans MS"/>
              </a:rPr>
              <a:t>()</a:t>
            </a:r>
            <a:r>
              <a:rPr lang="en-US" altLang="en-US" sz="1600" b="1" dirty="0" smtClean="0">
                <a:cs typeface="Courier New" pitchFamily="49" charset="0"/>
              </a:rPr>
              <a:t>is invoked to establish a cancellation point</a:t>
            </a:r>
            <a:endParaRPr lang="en-US" altLang="en-US" sz="1600" b="1" dirty="0">
              <a:cs typeface="Courier New" pitchFamily="49" charset="0"/>
            </a:endParaRPr>
          </a:p>
          <a:p>
            <a:pPr lvl="2">
              <a:defRPr/>
            </a:pPr>
            <a:r>
              <a:rPr lang="en-US" altLang="en-US" sz="1600" dirty="0"/>
              <a:t>Then </a:t>
            </a:r>
            <a:r>
              <a:rPr lang="en-US" altLang="en-US" sz="1600" dirty="0">
                <a:solidFill>
                  <a:srgbClr val="0000FF"/>
                </a:solidFill>
                <a:ea typeface="Comic Sans MS"/>
                <a:cs typeface="Comic Sans MS"/>
              </a:rPr>
              <a:t>cleanup handler </a:t>
            </a:r>
            <a:r>
              <a:rPr lang="en-US" altLang="en-US" sz="1600" dirty="0"/>
              <a:t>is </a:t>
            </a:r>
            <a:r>
              <a:rPr lang="en-US" altLang="en-US" sz="1600" dirty="0" smtClean="0"/>
              <a:t>invoked if the cancellation request is pending</a:t>
            </a:r>
          </a:p>
          <a:p>
            <a:pPr>
              <a:defRPr/>
            </a:pPr>
            <a:r>
              <a:rPr lang="en-US" altLang="en-US" sz="2000" dirty="0"/>
              <a:t>On Linux systems, thread cancellation is handled through signals</a:t>
            </a:r>
          </a:p>
          <a:p>
            <a:pPr lvl="2">
              <a:defRPr/>
            </a:pPr>
            <a:endParaRPr lang="en-US" altLang="en-US" sz="1800" dirty="0">
              <a:solidFill>
                <a:srgbClr val="0000FF"/>
              </a:solidFill>
              <a:ea typeface="Comic Sans MS"/>
              <a:cs typeface="Comic Sans MS"/>
            </a:endParaRPr>
          </a:p>
          <a:p>
            <a:pPr lvl="1">
              <a:defRPr/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166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Thread-Specific 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ea typeface="Comic Sans MS"/>
                <a:cs typeface="Comic Sans MS"/>
                <a:sym typeface="Comic Sans MS"/>
              </a:rPr>
              <a:t>Threads belonging to a process </a:t>
            </a:r>
            <a:r>
              <a:rPr lang="en-US" sz="20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share</a:t>
            </a:r>
            <a:r>
              <a:rPr lang="en-US" sz="2000" dirty="0">
                <a:ea typeface="Comic Sans MS"/>
                <a:cs typeface="Comic Sans MS"/>
                <a:sym typeface="Comic Sans MS"/>
              </a:rPr>
              <a:t> the data of the </a:t>
            </a:r>
            <a:r>
              <a:rPr lang="en-US" sz="2000" dirty="0" smtClean="0">
                <a:ea typeface="Comic Sans MS"/>
                <a:cs typeface="Comic Sans MS"/>
                <a:sym typeface="Comic Sans MS"/>
              </a:rPr>
              <a:t>process</a:t>
            </a:r>
          </a:p>
          <a:p>
            <a:r>
              <a:rPr lang="en-US" sz="2000" dirty="0">
                <a:solidFill>
                  <a:srgbClr val="004C26"/>
                </a:solidFill>
                <a:ea typeface="Comic Sans MS"/>
                <a:cs typeface="Comic Sans MS"/>
                <a:sym typeface="Comic Sans MS"/>
              </a:rPr>
              <a:t>Thread specific data: </a:t>
            </a:r>
            <a:r>
              <a:rPr lang="en-US" sz="2000" dirty="0">
                <a:ea typeface="Comic Sans MS"/>
                <a:cs typeface="Comic Sans MS"/>
                <a:sym typeface="Comic Sans MS"/>
              </a:rPr>
              <a:t>data belonging exclusively to the thread i.e., not shared with other </a:t>
            </a:r>
            <a:r>
              <a:rPr lang="en-US" sz="2000" dirty="0" smtClean="0">
                <a:ea typeface="Comic Sans MS"/>
                <a:cs typeface="Comic Sans MS"/>
                <a:sym typeface="Comic Sans MS"/>
              </a:rPr>
              <a:t>threads </a:t>
            </a:r>
          </a:p>
          <a:p>
            <a:pPr lvl="1">
              <a:buClr>
                <a:schemeClr val="tx1"/>
              </a:buClr>
            </a:pPr>
            <a:r>
              <a:rPr lang="en-US" altLang="en-US" sz="1800" b="1" dirty="0">
                <a:solidFill>
                  <a:srgbClr val="3366FF"/>
                </a:solidFill>
              </a:rPr>
              <a:t>Thread-local storage </a:t>
            </a:r>
            <a:r>
              <a:rPr lang="en-US" altLang="en-US" sz="1800" dirty="0"/>
              <a:t>(</a:t>
            </a:r>
            <a:r>
              <a:rPr lang="en-US" altLang="en-US" sz="1800" b="1" dirty="0">
                <a:solidFill>
                  <a:srgbClr val="3366FF"/>
                </a:solidFill>
              </a:rPr>
              <a:t>TLS</a:t>
            </a:r>
            <a:r>
              <a:rPr lang="en-US" altLang="en-US" sz="1800" dirty="0"/>
              <a:t>) allows each thread to have its own copy of </a:t>
            </a:r>
            <a:r>
              <a:rPr lang="en-US" altLang="en-US" sz="1800" dirty="0" smtClean="0"/>
              <a:t>data</a:t>
            </a:r>
            <a:endParaRPr lang="en-US" sz="1800" dirty="0" smtClean="0">
              <a:ea typeface="Comic Sans MS"/>
              <a:cs typeface="Comic Sans MS"/>
              <a:sym typeface="Comic Sans MS"/>
            </a:endParaRPr>
          </a:p>
          <a:p>
            <a:r>
              <a:rPr lang="en-US" sz="2000" dirty="0" smtClean="0">
                <a:ea typeface="Comic Sans MS"/>
                <a:cs typeface="Comic Sans MS"/>
                <a:sym typeface="Comic Sans MS"/>
              </a:rPr>
              <a:t>Useful </a:t>
            </a:r>
            <a:r>
              <a:rPr lang="en-US" sz="2000" dirty="0">
                <a:ea typeface="Comic Sans MS"/>
                <a:cs typeface="Comic Sans MS"/>
                <a:sym typeface="Comic Sans MS"/>
              </a:rPr>
              <a:t>when you do not have </a:t>
            </a:r>
            <a:r>
              <a:rPr lang="en-US" sz="20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control</a:t>
            </a:r>
            <a:r>
              <a:rPr lang="en-US" sz="2000" dirty="0">
                <a:ea typeface="Comic Sans MS"/>
                <a:cs typeface="Comic Sans MS"/>
                <a:sym typeface="Comic Sans MS"/>
              </a:rPr>
              <a:t> over the thread creation process (i.e., when using a thread pool</a:t>
            </a:r>
            <a:r>
              <a:rPr lang="en-US" sz="2000" dirty="0" smtClean="0">
                <a:ea typeface="Comic Sans MS"/>
                <a:cs typeface="Comic Sans MS"/>
                <a:sym typeface="Comic Sans MS"/>
              </a:rPr>
              <a:t>)</a:t>
            </a:r>
          </a:p>
          <a:p>
            <a:r>
              <a:rPr lang="en-US" altLang="en-US" sz="2000" dirty="0"/>
              <a:t>Different from local variables</a:t>
            </a:r>
          </a:p>
          <a:p>
            <a:pPr lvl="1"/>
            <a:r>
              <a:rPr lang="en-US" altLang="en-US" sz="1800" dirty="0"/>
              <a:t>Local variables visible only during single function invocation</a:t>
            </a:r>
          </a:p>
          <a:p>
            <a:pPr lvl="1"/>
            <a:r>
              <a:rPr lang="en-US" altLang="en-US" sz="1800" dirty="0"/>
              <a:t>TLS visible across function invocations</a:t>
            </a:r>
          </a:p>
          <a:p>
            <a:r>
              <a:rPr lang="en-US" altLang="en-US" sz="2000" dirty="0"/>
              <a:t>Similar to </a:t>
            </a:r>
            <a:r>
              <a:rPr lang="en-US" altLang="en-US" sz="2000" b="1" dirty="0">
                <a:cs typeface="Courier New" panose="02070309020205020404" pitchFamily="49" charset="0"/>
              </a:rPr>
              <a:t>static</a:t>
            </a:r>
            <a:r>
              <a:rPr lang="en-US" altLang="en-US" sz="2000" dirty="0"/>
              <a:t> data</a:t>
            </a:r>
          </a:p>
          <a:p>
            <a:pPr lvl="1"/>
            <a:r>
              <a:rPr lang="en-US" altLang="en-US" sz="1800" dirty="0"/>
              <a:t>TLS is unique to each </a:t>
            </a:r>
            <a:r>
              <a:rPr lang="en-US" altLang="en-US" sz="1800" dirty="0" smtClean="0"/>
              <a:t>thread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2872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Scheduler Activations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5339" y="1030112"/>
            <a:ext cx="6207104" cy="5286704"/>
          </a:xfrm>
        </p:spPr>
        <p:txBody>
          <a:bodyPr>
            <a:noAutofit/>
          </a:bodyPr>
          <a:lstStyle/>
          <a:p>
            <a:r>
              <a:rPr lang="en-US" altLang="en-US" sz="2000" dirty="0" smtClean="0"/>
              <a:t>M:M </a:t>
            </a:r>
            <a:r>
              <a:rPr lang="en-US" altLang="en-US" sz="2000" dirty="0"/>
              <a:t>and Two-level models require communication to maintain the appropriate number of kernel threads allocated to the application</a:t>
            </a:r>
          </a:p>
          <a:p>
            <a:r>
              <a:rPr lang="en-US" altLang="en-US" sz="2000" dirty="0"/>
              <a:t>Typically use an intermediate data structure between user and kernel threads – </a:t>
            </a:r>
            <a:r>
              <a:rPr lang="en-US" altLang="en-US" sz="2000" b="1" dirty="0">
                <a:solidFill>
                  <a:srgbClr val="3366FF"/>
                </a:solidFill>
              </a:rPr>
              <a:t>lightweight process </a:t>
            </a:r>
            <a:r>
              <a:rPr lang="en-US" altLang="en-US" sz="2000" dirty="0"/>
              <a:t>(</a:t>
            </a:r>
            <a:r>
              <a:rPr lang="en-US" altLang="en-US" sz="2000" b="1" dirty="0">
                <a:solidFill>
                  <a:srgbClr val="3366FF"/>
                </a:solidFill>
              </a:rPr>
              <a:t>LWP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1800" dirty="0"/>
              <a:t>Appears to be a virtual processor on which process can schedule user thread to run</a:t>
            </a:r>
          </a:p>
          <a:p>
            <a:pPr lvl="1"/>
            <a:r>
              <a:rPr lang="en-US" altLang="en-US" sz="1800" dirty="0"/>
              <a:t>Each LWP attached to kernel thread</a:t>
            </a:r>
          </a:p>
          <a:p>
            <a:r>
              <a:rPr lang="en-US" altLang="en-US" sz="2000" dirty="0" smtClean="0"/>
              <a:t>Scheduler </a:t>
            </a:r>
            <a:r>
              <a:rPr lang="en-US" altLang="en-US" sz="2000" dirty="0"/>
              <a:t>activations provide </a:t>
            </a:r>
            <a:r>
              <a:rPr lang="en-US" altLang="en-US" sz="2000" b="1" dirty="0" err="1">
                <a:solidFill>
                  <a:srgbClr val="3366FF"/>
                </a:solidFill>
              </a:rPr>
              <a:t>upcalls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/>
              <a:t>- a communication mechanism from the kernel to the </a:t>
            </a:r>
            <a:r>
              <a:rPr lang="en-US" altLang="en-US" sz="2000" b="1" dirty="0" err="1">
                <a:solidFill>
                  <a:srgbClr val="3366FF"/>
                </a:solidFill>
              </a:rPr>
              <a:t>upcall</a:t>
            </a:r>
            <a:r>
              <a:rPr lang="en-US" altLang="en-US" sz="2000" b="1" dirty="0">
                <a:solidFill>
                  <a:srgbClr val="3366FF"/>
                </a:solidFill>
              </a:rPr>
              <a:t> handler </a:t>
            </a:r>
            <a:r>
              <a:rPr lang="en-US" altLang="en-US" sz="2000" dirty="0"/>
              <a:t>in the thread library</a:t>
            </a:r>
          </a:p>
          <a:p>
            <a:r>
              <a:rPr lang="en-US" altLang="en-US" sz="2000" dirty="0"/>
              <a:t>This communication allows an application to maintain the correct number kernel </a:t>
            </a:r>
            <a:r>
              <a:rPr lang="en-US" altLang="en-US" sz="2000" dirty="0" smtClean="0"/>
              <a:t>threads</a:t>
            </a:r>
            <a:endParaRPr lang="en-US" altLang="en-US" sz="2000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91" y="1335542"/>
            <a:ext cx="2327275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33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247900"/>
            <a:ext cx="7345362" cy="1676400"/>
          </a:xfrm>
        </p:spPr>
        <p:txBody>
          <a:bodyPr/>
          <a:lstStyle/>
          <a:p>
            <a:r>
              <a:rPr lang="en-US" dirty="0" smtClean="0"/>
              <a:t>Thread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7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Sockets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5338" y="1030112"/>
            <a:ext cx="8603485" cy="2878666"/>
          </a:xfrm>
        </p:spPr>
        <p:txBody>
          <a:bodyPr>
            <a:normAutofit fontScale="85000" lnSpcReduction="20000"/>
          </a:bodyPr>
          <a:lstStyle/>
          <a:p>
            <a:r>
              <a:rPr lang="en-US" sz="2100" b="1" dirty="0">
                <a:solidFill>
                  <a:srgbClr val="008000"/>
                </a:solidFill>
                <a:ea typeface="Comic Sans MS"/>
                <a:cs typeface="Comic Sans MS"/>
                <a:sym typeface="Comic Sans MS"/>
              </a:rPr>
              <a:t>Socket:</a:t>
            </a:r>
            <a:r>
              <a:rPr lang="en-US" dirty="0">
                <a:solidFill>
                  <a:srgbClr val="FF0000"/>
                </a:solidFill>
                <a:ea typeface="Comic Sans MS"/>
                <a:cs typeface="Calisto MT"/>
                <a:sym typeface="Comic Sans MS"/>
              </a:rPr>
              <a:t> </a:t>
            </a:r>
            <a:r>
              <a:rPr lang="en-US" dirty="0">
                <a:ea typeface="Comic Sans MS"/>
                <a:cs typeface="Calisto MT"/>
                <a:sym typeface="Comic Sans MS"/>
              </a:rPr>
              <a:t>an </a:t>
            </a:r>
            <a:r>
              <a:rPr lang="en-US" dirty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endpoint</a:t>
            </a:r>
            <a:r>
              <a:rPr lang="en-US" dirty="0">
                <a:ea typeface="Comic Sans MS"/>
                <a:cs typeface="Calisto MT"/>
                <a:sym typeface="Comic Sans MS"/>
              </a:rPr>
              <a:t> of </a:t>
            </a:r>
            <a:r>
              <a:rPr lang="en-US" dirty="0" smtClean="0">
                <a:ea typeface="Comic Sans MS"/>
                <a:cs typeface="Calisto MT"/>
                <a:sym typeface="Comic Sans MS"/>
              </a:rPr>
              <a:t>communication</a:t>
            </a:r>
          </a:p>
          <a:p>
            <a:r>
              <a:rPr lang="en-US" dirty="0">
                <a:ea typeface="MS PGothic" charset="0"/>
                <a:cs typeface="Calisto MT"/>
              </a:rPr>
              <a:t>Concatenation of IP address and </a:t>
            </a:r>
            <a:r>
              <a:rPr lang="en-US" b="1" dirty="0">
                <a:solidFill>
                  <a:srgbClr val="0000FF"/>
                </a:solidFill>
                <a:ea typeface="MS PGothic" charset="0"/>
                <a:cs typeface="Calisto MT"/>
              </a:rPr>
              <a:t>port</a:t>
            </a:r>
            <a:r>
              <a:rPr lang="en-US" dirty="0">
                <a:ea typeface="MS PGothic" charset="0"/>
                <a:cs typeface="Calisto MT"/>
              </a:rPr>
              <a:t> – a number included at start of message packet to differentiate network services on a </a:t>
            </a:r>
            <a:r>
              <a:rPr lang="en-US" dirty="0" smtClean="0">
                <a:ea typeface="MS PGothic" charset="0"/>
                <a:cs typeface="Calisto MT"/>
              </a:rPr>
              <a:t>host</a:t>
            </a:r>
          </a:p>
          <a:p>
            <a:r>
              <a:rPr lang="en-US" dirty="0">
                <a:ea typeface="MS PGothic" charset="0"/>
                <a:cs typeface="Calisto MT"/>
              </a:rPr>
              <a:t>All ports below 1024 are </a:t>
            </a:r>
            <a:r>
              <a:rPr lang="en-US" b="1" i="1" dirty="0">
                <a:ea typeface="MS PGothic" charset="0"/>
                <a:cs typeface="Calisto MT"/>
              </a:rPr>
              <a:t>well known</a:t>
            </a:r>
            <a:r>
              <a:rPr lang="en-US" dirty="0">
                <a:ea typeface="MS PGothic" charset="0"/>
                <a:cs typeface="Calisto MT"/>
              </a:rPr>
              <a:t>, used for standard </a:t>
            </a:r>
            <a:r>
              <a:rPr lang="en-US" dirty="0" smtClean="0">
                <a:ea typeface="MS PGothic" charset="0"/>
                <a:cs typeface="Calisto MT"/>
              </a:rPr>
              <a:t>services</a:t>
            </a:r>
          </a:p>
          <a:p>
            <a:r>
              <a:rPr lang="en-US" dirty="0">
                <a:ea typeface="MS PGothic" charset="0"/>
                <a:cs typeface="Calisto MT"/>
              </a:rPr>
              <a:t>Communication consists between a pair of sockets</a:t>
            </a:r>
            <a:endParaRPr lang="en-US" dirty="0" smtClean="0">
              <a:ea typeface="MS PGothic" charset="0"/>
              <a:cs typeface="Calisto MT"/>
            </a:endParaRPr>
          </a:p>
          <a:p>
            <a:r>
              <a:rPr lang="en-US" dirty="0">
                <a:ea typeface="MS PGothic" charset="0"/>
                <a:cs typeface="Calisto MT"/>
              </a:rPr>
              <a:t>Special IP address 127.0.0.1 (</a:t>
            </a:r>
            <a:r>
              <a:rPr lang="en-US" b="1" dirty="0">
                <a:solidFill>
                  <a:srgbClr val="0000FF"/>
                </a:solidFill>
                <a:ea typeface="MS PGothic" charset="0"/>
                <a:cs typeface="Calisto MT"/>
              </a:rPr>
              <a:t>loopback</a:t>
            </a:r>
            <a:r>
              <a:rPr lang="en-US" dirty="0">
                <a:ea typeface="MS PGothic" charset="0"/>
                <a:cs typeface="Calisto MT"/>
              </a:rPr>
              <a:t>) to refer to system on which process is running</a:t>
            </a:r>
            <a:endParaRPr lang="en-US" dirty="0">
              <a:cs typeface="Calisto MT"/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34" y="4131573"/>
            <a:ext cx="4656303" cy="2240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5340" y="4567992"/>
            <a:ext cx="3322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MS PGothic" charset="0"/>
                <a:cs typeface="Calisto MT"/>
              </a:rPr>
              <a:t>The socket </a:t>
            </a:r>
            <a:r>
              <a:rPr lang="en-US" b="1" dirty="0" smtClean="0">
                <a:ea typeface="MS PGothic" charset="0"/>
                <a:cs typeface="Calisto MT"/>
              </a:rPr>
              <a:t>146.86.5.20:1625</a:t>
            </a:r>
            <a:r>
              <a:rPr lang="en-US" dirty="0" smtClean="0">
                <a:ea typeface="MS PGothic" charset="0"/>
                <a:cs typeface="Calisto MT"/>
              </a:rPr>
              <a:t> </a:t>
            </a:r>
            <a:r>
              <a:rPr lang="en-US" dirty="0">
                <a:ea typeface="MS PGothic" charset="0"/>
                <a:cs typeface="Calisto MT"/>
              </a:rPr>
              <a:t>refers to port </a:t>
            </a:r>
            <a:r>
              <a:rPr lang="en-US" b="1" dirty="0">
                <a:ea typeface="MS PGothic" charset="0"/>
                <a:cs typeface="Calisto MT"/>
              </a:rPr>
              <a:t>1625</a:t>
            </a:r>
            <a:r>
              <a:rPr lang="en-US" dirty="0">
                <a:ea typeface="MS PGothic" charset="0"/>
                <a:cs typeface="Calisto MT"/>
              </a:rPr>
              <a:t> on host </a:t>
            </a:r>
            <a:r>
              <a:rPr lang="en-US" b="1" dirty="0">
                <a:ea typeface="MS PGothic" charset="0"/>
                <a:cs typeface="Calisto MT"/>
              </a:rPr>
              <a:t>146.86.5.20</a:t>
            </a:r>
            <a:endParaRPr lang="en-US" b="1" dirty="0">
              <a:ea typeface="MS PGothic" charset="0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239582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Linux Operating </a:t>
            </a:r>
            <a:r>
              <a:rPr lang="en-US" dirty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System </a:t>
            </a:r>
            <a:r>
              <a:rPr lang="en-US" dirty="0" smtClean="0">
                <a:solidFill>
                  <a:schemeClr val="tx1"/>
                </a:solidFill>
                <a:ea typeface="Comic Sans MS"/>
                <a:cs typeface="Comic Sans MS"/>
                <a:sym typeface="Comic Sans MS"/>
              </a:rPr>
              <a:t>Example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5339" y="1030113"/>
            <a:ext cx="8589374" cy="2547752"/>
          </a:xfrm>
        </p:spPr>
        <p:txBody>
          <a:bodyPr>
            <a:normAutofit/>
          </a:bodyPr>
          <a:lstStyle/>
          <a:p>
            <a:r>
              <a:rPr lang="en-US" sz="2000" dirty="0">
                <a:ea typeface="Comic Sans MS"/>
                <a:cs typeface="Comic Sans MS"/>
                <a:sym typeface="Comic Sans MS"/>
              </a:rPr>
              <a:t>Linux kernel </a:t>
            </a:r>
            <a:r>
              <a:rPr lang="en-US" sz="20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does</a:t>
            </a:r>
            <a:r>
              <a:rPr lang="en-US" sz="2000" dirty="0">
                <a:ea typeface="Comic Sans MS"/>
                <a:cs typeface="Comic Sans MS"/>
                <a:sym typeface="Comic Sans MS"/>
              </a:rPr>
              <a:t> </a:t>
            </a:r>
            <a:r>
              <a:rPr lang="en-US" sz="20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not distinguish </a:t>
            </a:r>
            <a:r>
              <a:rPr lang="en-US" sz="2000" dirty="0">
                <a:ea typeface="Comic Sans MS"/>
                <a:cs typeface="Comic Sans MS"/>
                <a:sym typeface="Comic Sans MS"/>
              </a:rPr>
              <a:t>between processes and threads! Both are referred to as </a:t>
            </a:r>
            <a:r>
              <a:rPr lang="en-US" sz="2000" dirty="0" smtClean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tasks</a:t>
            </a:r>
          </a:p>
          <a:p>
            <a:r>
              <a:rPr lang="en-US" sz="2000" dirty="0">
                <a:ea typeface="Comic Sans MS"/>
                <a:cs typeface="Comic Sans MS"/>
                <a:sym typeface="Comic Sans MS"/>
              </a:rPr>
              <a:t>Provides the ability to create threads </a:t>
            </a:r>
            <a:r>
              <a:rPr lang="en-US" sz="2000" dirty="0" smtClean="0">
                <a:ea typeface="Comic Sans MS"/>
                <a:cs typeface="Comic Sans MS"/>
                <a:sym typeface="Comic Sans MS"/>
              </a:rPr>
              <a:t>with </a:t>
            </a:r>
            <a:r>
              <a:rPr lang="en-US" sz="2000" dirty="0">
                <a:ea typeface="Comic Sans MS"/>
                <a:cs typeface="Comic Sans MS"/>
                <a:sym typeface="Comic Sans MS"/>
              </a:rPr>
              <a:t>the </a:t>
            </a:r>
            <a:r>
              <a:rPr lang="en-US" sz="2000" dirty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clone() </a:t>
            </a:r>
            <a:r>
              <a:rPr lang="en-US" sz="2000" dirty="0" smtClean="0">
                <a:ea typeface="Comic Sans MS"/>
                <a:cs typeface="Comic Sans MS"/>
                <a:sym typeface="Comic Sans MS"/>
              </a:rPr>
              <a:t>system</a:t>
            </a:r>
            <a:r>
              <a:rPr lang="en-US" sz="2000" b="1" dirty="0" smtClean="0">
                <a:solidFill>
                  <a:srgbClr val="2C6023"/>
                </a:solidFill>
                <a:ea typeface="Comic Sans MS"/>
                <a:cs typeface="Comic Sans MS"/>
                <a:sym typeface="Comic Sans MS"/>
              </a:rPr>
              <a:t> </a:t>
            </a:r>
            <a:r>
              <a:rPr lang="en-US" sz="2000" dirty="0" smtClean="0">
                <a:ea typeface="Comic Sans MS"/>
                <a:cs typeface="Comic Sans MS"/>
                <a:sym typeface="Comic Sans MS"/>
              </a:rPr>
              <a:t>call</a:t>
            </a:r>
          </a:p>
          <a:p>
            <a:r>
              <a:rPr lang="en-US" sz="2000" dirty="0">
                <a:ea typeface="Comic Sans MS"/>
                <a:cs typeface="Comic Sans MS"/>
                <a:sym typeface="Comic Sans MS"/>
              </a:rPr>
              <a:t>clone() system call takes a set of </a:t>
            </a:r>
            <a:r>
              <a:rPr lang="en-US" sz="20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flags</a:t>
            </a:r>
            <a:r>
              <a:rPr lang="en-US" sz="2000" dirty="0">
                <a:ea typeface="Comic Sans MS"/>
                <a:cs typeface="Comic Sans MS"/>
                <a:sym typeface="Comic Sans MS"/>
              </a:rPr>
              <a:t> as arguments that decide how much </a:t>
            </a:r>
            <a:r>
              <a:rPr lang="en-US" sz="2000" dirty="0">
                <a:solidFill>
                  <a:srgbClr val="0000FF"/>
                </a:solidFill>
                <a:ea typeface="Comic Sans MS"/>
                <a:cs typeface="Comic Sans MS"/>
                <a:sym typeface="Comic Sans MS"/>
              </a:rPr>
              <a:t>sharing</a:t>
            </a:r>
            <a:r>
              <a:rPr lang="en-US" sz="2000" dirty="0">
                <a:ea typeface="Comic Sans MS"/>
                <a:cs typeface="Comic Sans MS"/>
                <a:sym typeface="Comic Sans MS"/>
              </a:rPr>
              <a:t> takes place between the parent and child </a:t>
            </a:r>
            <a:r>
              <a:rPr lang="en-US" sz="2000" dirty="0" smtClean="0">
                <a:ea typeface="Comic Sans MS"/>
                <a:cs typeface="Comic Sans MS"/>
                <a:sym typeface="Comic Sans MS"/>
              </a:rPr>
              <a:t>tasks</a:t>
            </a:r>
          </a:p>
          <a:p>
            <a:pPr lvl="1"/>
            <a:r>
              <a:rPr lang="en-US" altLang="en-US" sz="1800" dirty="0"/>
              <a:t>Flags control behavior</a:t>
            </a:r>
          </a:p>
          <a:p>
            <a:pPr marL="350838" lvl="1" indent="0">
              <a:buNone/>
            </a:pPr>
            <a:endParaRPr lang="en-US" dirty="0"/>
          </a:p>
        </p:txBody>
      </p:sp>
      <p:pic>
        <p:nvPicPr>
          <p:cNvPr id="5" name="Picture 3" descr="4_1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3675831"/>
            <a:ext cx="6286500" cy="207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7695" y="5992586"/>
            <a:ext cx="8268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000" b="1" dirty="0" err="1">
                <a:cs typeface="Courier New" pitchFamily="49" charset="0"/>
              </a:rPr>
              <a:t>struct</a:t>
            </a:r>
            <a:r>
              <a:rPr lang="en-US" altLang="en-US" sz="2000" b="1" dirty="0">
                <a:cs typeface="Courier New" pitchFamily="49" charset="0"/>
              </a:rPr>
              <a:t> </a:t>
            </a:r>
            <a:r>
              <a:rPr lang="en-US" altLang="en-US" sz="2000" b="1" dirty="0" err="1">
                <a:cs typeface="Courier New" pitchFamily="49" charset="0"/>
              </a:rPr>
              <a:t>task_struct</a:t>
            </a:r>
            <a:r>
              <a:rPr lang="en-US" altLang="en-US" sz="2000" b="1" dirty="0">
                <a:cs typeface="Courier New" pitchFamily="49" charset="0"/>
              </a:rPr>
              <a:t> </a:t>
            </a:r>
            <a:r>
              <a:rPr lang="en-US" altLang="en-US" sz="2000" dirty="0">
                <a:cs typeface="Courier New" pitchFamily="49" charset="0"/>
              </a:rPr>
              <a:t>points to process data structures (shared or unique</a:t>
            </a:r>
            <a:r>
              <a:rPr lang="en-US" altLang="en-US" sz="2000" dirty="0" smtClean="0">
                <a:cs typeface="Courier New" pitchFamily="49" charset="0"/>
              </a:rPr>
              <a:t>)</a:t>
            </a:r>
            <a:endParaRPr lang="en-US" altLang="en-US" sz="2000" dirty="0"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96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i="1" dirty="0"/>
              <a:t>Operating System Concepts, 9th Edition, </a:t>
            </a:r>
            <a:r>
              <a:rPr lang="en-US" sz="2000" dirty="0"/>
              <a:t>Abraham </a:t>
            </a:r>
            <a:r>
              <a:rPr lang="en-US" sz="2000" dirty="0" err="1"/>
              <a:t>Silberschatz</a:t>
            </a:r>
            <a:r>
              <a:rPr lang="en-US" sz="2000" dirty="0"/>
              <a:t>, Peter Baer Galvin, Greg </a:t>
            </a:r>
            <a:r>
              <a:rPr lang="en-US" sz="2000" dirty="0" smtClean="0"/>
              <a:t>Gagne</a:t>
            </a:r>
          </a:p>
          <a:p>
            <a:pPr lvl="1"/>
            <a:r>
              <a:rPr lang="en-US" sz="1800" smtClean="0"/>
              <a:t>Chapters 3 and 4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646" y="3877733"/>
            <a:ext cx="3028243" cy="198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669" y="3228063"/>
            <a:ext cx="1881365" cy="2701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40646" y="4868333"/>
            <a:ext cx="1862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Which One?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113641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8000"/>
                </a:solidFill>
                <a:ea typeface="Comic Sans MS"/>
                <a:cs typeface="Calisto MT"/>
              </a:rPr>
              <a:t>Pipe</a:t>
            </a:r>
            <a:r>
              <a:rPr lang="en-US" dirty="0" smtClean="0">
                <a:ea typeface="MS PGothic" charset="0"/>
                <a:cs typeface="Calisto MT"/>
              </a:rPr>
              <a:t> acts </a:t>
            </a:r>
            <a:r>
              <a:rPr lang="en-US" dirty="0">
                <a:ea typeface="MS PGothic" charset="0"/>
                <a:cs typeface="Calisto MT"/>
              </a:rPr>
              <a:t>as a </a:t>
            </a:r>
            <a:r>
              <a:rPr lang="en-US" dirty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channel</a:t>
            </a:r>
            <a:r>
              <a:rPr lang="en-US" dirty="0">
                <a:ea typeface="Comic Sans MS"/>
                <a:cs typeface="Calisto MT"/>
                <a:sym typeface="Comic Sans MS"/>
              </a:rPr>
              <a:t> </a:t>
            </a:r>
            <a:r>
              <a:rPr lang="en-US" dirty="0" smtClean="0">
                <a:ea typeface="MS PGothic" charset="0"/>
                <a:cs typeface="Calisto MT"/>
              </a:rPr>
              <a:t>between two processes</a:t>
            </a:r>
          </a:p>
          <a:p>
            <a:r>
              <a:rPr lang="en-US" b="1" dirty="0">
                <a:solidFill>
                  <a:srgbClr val="008000"/>
                </a:solidFill>
                <a:ea typeface="Comic Sans MS"/>
                <a:cs typeface="Calisto MT"/>
                <a:sym typeface="Comic Sans MS"/>
              </a:rPr>
              <a:t>Ordinary pipes: </a:t>
            </a:r>
            <a:r>
              <a:rPr lang="en-US" dirty="0">
                <a:ea typeface="Comic Sans MS"/>
                <a:cs typeface="Calisto MT"/>
                <a:sym typeface="Comic Sans MS"/>
              </a:rPr>
              <a:t>enable a straightforward, </a:t>
            </a:r>
            <a:r>
              <a:rPr lang="en-US" dirty="0" smtClean="0">
                <a:ea typeface="Comic Sans MS"/>
                <a:cs typeface="Calisto MT"/>
                <a:sym typeface="Comic Sans MS"/>
              </a:rPr>
              <a:t>one-</a:t>
            </a:r>
            <a:r>
              <a:rPr lang="en-US" dirty="0">
                <a:ea typeface="Comic Sans MS"/>
                <a:cs typeface="Calisto MT"/>
                <a:sym typeface="Comic Sans MS"/>
              </a:rPr>
              <a:t>way, producer-consumer </a:t>
            </a:r>
            <a:r>
              <a:rPr lang="en-US" dirty="0" smtClean="0">
                <a:ea typeface="Comic Sans MS"/>
                <a:cs typeface="Calisto MT"/>
                <a:sym typeface="Comic Sans MS"/>
              </a:rPr>
              <a:t>communications</a:t>
            </a:r>
          </a:p>
          <a:p>
            <a:pPr lvl="1"/>
            <a:r>
              <a:rPr lang="en-US" dirty="0" smtClean="0">
                <a:ea typeface="Comic Sans MS"/>
                <a:cs typeface="Calisto MT"/>
                <a:sym typeface="Comic Sans MS"/>
              </a:rPr>
              <a:t>A </a:t>
            </a:r>
            <a:r>
              <a:rPr lang="en-US" dirty="0">
                <a:ea typeface="Comic Sans MS"/>
                <a:cs typeface="Calisto MT"/>
                <a:sym typeface="Comic Sans MS"/>
              </a:rPr>
              <a:t>typical pipe comprises a </a:t>
            </a:r>
            <a:r>
              <a:rPr lang="en-US" dirty="0">
                <a:solidFill>
                  <a:srgbClr val="FF0000"/>
                </a:solidFill>
                <a:ea typeface="Comic Sans MS"/>
                <a:cs typeface="Calisto MT"/>
                <a:sym typeface="Comic Sans MS"/>
              </a:rPr>
              <a:t>front-end </a:t>
            </a:r>
            <a:r>
              <a:rPr lang="en-US" dirty="0">
                <a:ea typeface="Comic Sans MS"/>
                <a:cs typeface="Calisto MT"/>
                <a:sym typeface="Comic Sans MS"/>
              </a:rPr>
              <a:t>and a </a:t>
            </a:r>
            <a:r>
              <a:rPr lang="en-US" dirty="0">
                <a:solidFill>
                  <a:srgbClr val="FF0000"/>
                </a:solidFill>
                <a:ea typeface="Comic Sans MS"/>
                <a:cs typeface="Calisto MT"/>
                <a:sym typeface="Comic Sans MS"/>
              </a:rPr>
              <a:t>rear-</a:t>
            </a:r>
            <a:r>
              <a:rPr lang="en-US" dirty="0" smtClean="0">
                <a:solidFill>
                  <a:srgbClr val="FF0000"/>
                </a:solidFill>
                <a:ea typeface="Comic Sans MS"/>
                <a:cs typeface="Calisto MT"/>
                <a:sym typeface="Comic Sans MS"/>
              </a:rPr>
              <a:t>end</a:t>
            </a:r>
          </a:p>
          <a:p>
            <a:pPr lvl="2"/>
            <a:r>
              <a:rPr lang="en-US" dirty="0">
                <a:ea typeface="MS PGothic" charset="0"/>
                <a:cs typeface="Calisto MT"/>
              </a:rPr>
              <a:t>Cannot be accessed  from outside the process that created it</a:t>
            </a:r>
            <a:endParaRPr lang="en-US" dirty="0" smtClean="0">
              <a:cs typeface="Calisto MT"/>
              <a:sym typeface="Comic Sans MS"/>
            </a:endParaRPr>
          </a:p>
          <a:p>
            <a:pPr lvl="2"/>
            <a:r>
              <a:rPr lang="en-US" dirty="0" smtClean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Producer </a:t>
            </a:r>
            <a:r>
              <a:rPr lang="en-US" dirty="0" smtClean="0">
                <a:solidFill>
                  <a:srgbClr val="000090"/>
                </a:solidFill>
                <a:ea typeface="Comic Sans MS"/>
                <a:cs typeface="Calisto MT"/>
                <a:sym typeface="Comic Sans MS"/>
              </a:rPr>
              <a:t>(e.g., parent process)</a:t>
            </a:r>
            <a:r>
              <a:rPr lang="en-US" dirty="0" smtClean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 </a:t>
            </a:r>
            <a:r>
              <a:rPr lang="en-US" dirty="0">
                <a:ea typeface="Comic Sans MS"/>
                <a:cs typeface="Calisto MT"/>
                <a:sym typeface="Comic Sans MS"/>
              </a:rPr>
              <a:t>writes to the front-end of the </a:t>
            </a:r>
            <a:r>
              <a:rPr lang="en-US" dirty="0" smtClean="0">
                <a:ea typeface="Comic Sans MS"/>
                <a:cs typeface="Calisto MT"/>
                <a:sym typeface="Comic Sans MS"/>
              </a:rPr>
              <a:t>pipe.</a:t>
            </a:r>
            <a:endParaRPr lang="en-US" dirty="0" smtClean="0">
              <a:cs typeface="Calisto MT"/>
              <a:sym typeface="Comic Sans MS"/>
            </a:endParaRPr>
          </a:p>
          <a:p>
            <a:pPr lvl="2"/>
            <a:r>
              <a:rPr lang="en-US" dirty="0" smtClean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Consumer (e.g., child process) </a:t>
            </a:r>
            <a:r>
              <a:rPr lang="en-US" dirty="0" smtClean="0">
                <a:ea typeface="Comic Sans MS"/>
                <a:cs typeface="Calisto MT"/>
                <a:sym typeface="Comic Sans MS"/>
              </a:rPr>
              <a:t>reads </a:t>
            </a:r>
            <a:r>
              <a:rPr lang="en-US" dirty="0">
                <a:ea typeface="Comic Sans MS"/>
                <a:cs typeface="Calisto MT"/>
                <a:sym typeface="Comic Sans MS"/>
              </a:rPr>
              <a:t>the written information from the rear-end of the </a:t>
            </a:r>
            <a:r>
              <a:rPr lang="en-US" dirty="0" smtClean="0">
                <a:ea typeface="Comic Sans MS"/>
                <a:cs typeface="Calisto MT"/>
                <a:sym typeface="Comic Sans MS"/>
              </a:rPr>
              <a:t>pipe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Bi-directional </a:t>
            </a:r>
            <a:r>
              <a:rPr lang="en-US" dirty="0">
                <a:ea typeface="Comic Sans MS"/>
                <a:cs typeface="Calisto MT"/>
                <a:sym typeface="Comic Sans MS"/>
              </a:rPr>
              <a:t>communications require two </a:t>
            </a:r>
            <a:r>
              <a:rPr lang="en-US" dirty="0" smtClean="0">
                <a:ea typeface="Comic Sans MS"/>
                <a:cs typeface="Calisto MT"/>
                <a:sym typeface="Comic Sans MS"/>
              </a:rPr>
              <a:t>pipes</a:t>
            </a:r>
          </a:p>
          <a:p>
            <a:r>
              <a:rPr lang="en-US" b="1" dirty="0">
                <a:solidFill>
                  <a:srgbClr val="008000"/>
                </a:solidFill>
                <a:ea typeface="Comic Sans MS"/>
                <a:cs typeface="Calisto MT"/>
              </a:rPr>
              <a:t>Named pipes </a:t>
            </a:r>
            <a:r>
              <a:rPr lang="en-US" dirty="0">
                <a:solidFill>
                  <a:schemeClr val="tx1"/>
                </a:solidFill>
                <a:ea typeface="Comic Sans MS"/>
                <a:cs typeface="Calisto MT"/>
              </a:rPr>
              <a:t>can be accessed without a parent-child relationship</a:t>
            </a:r>
          </a:p>
          <a:p>
            <a:pPr lvl="2"/>
            <a:endParaRPr lang="en-US" dirty="0" smtClean="0">
              <a:latin typeface="Comic Sans MS"/>
              <a:ea typeface="Comic Sans MS"/>
              <a:cs typeface="Comic Sans MS"/>
              <a:sym typeface="Comic Sans M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06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Ordinary Pipes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5339" y="1030113"/>
            <a:ext cx="8589374" cy="1453443"/>
          </a:xfrm>
        </p:spPr>
        <p:txBody>
          <a:bodyPr>
            <a:normAutofit lnSpcReduction="10000"/>
          </a:bodyPr>
          <a:lstStyle/>
          <a:p>
            <a:r>
              <a:rPr lang="en-US" sz="1800" dirty="0" smtClean="0">
                <a:ea typeface="Comic Sans MS"/>
                <a:cs typeface="Calisto MT"/>
                <a:sym typeface="Comic Sans MS"/>
              </a:rPr>
              <a:t>Ordinary </a:t>
            </a:r>
            <a:r>
              <a:rPr lang="en-US" sz="1800" dirty="0">
                <a:ea typeface="Comic Sans MS"/>
                <a:cs typeface="Calisto MT"/>
                <a:sym typeface="Comic Sans MS"/>
              </a:rPr>
              <a:t>pipes are used for communications between parents and </a:t>
            </a:r>
            <a:r>
              <a:rPr lang="en-US" sz="1800" dirty="0" smtClean="0">
                <a:ea typeface="Comic Sans MS"/>
                <a:cs typeface="Calisto MT"/>
                <a:sym typeface="Comic Sans MS"/>
              </a:rPr>
              <a:t>children in Unix</a:t>
            </a:r>
          </a:p>
          <a:p>
            <a:pPr lvl="1"/>
            <a:r>
              <a:rPr lang="en-US" sz="1600" b="1" dirty="0" smtClean="0">
                <a:solidFill>
                  <a:srgbClr val="008000"/>
                </a:solidFill>
                <a:ea typeface="Comic Sans MS"/>
                <a:cs typeface="Calisto MT"/>
              </a:rPr>
              <a:t>pipe</a:t>
            </a:r>
            <a:r>
              <a:rPr lang="en-US" sz="1600" b="1" dirty="0">
                <a:solidFill>
                  <a:srgbClr val="008000"/>
                </a:solidFill>
                <a:ea typeface="Comic Sans MS"/>
                <a:cs typeface="Calisto MT"/>
                <a:sym typeface="Comic Sans MS"/>
              </a:rPr>
              <a:t>(</a:t>
            </a:r>
            <a:r>
              <a:rPr lang="en-US" sz="1600" b="1" dirty="0" err="1">
                <a:solidFill>
                  <a:srgbClr val="008000"/>
                </a:solidFill>
                <a:ea typeface="Comic Sans MS"/>
                <a:cs typeface="Calisto MT"/>
                <a:sym typeface="Comic Sans MS"/>
              </a:rPr>
              <a:t>fd</a:t>
            </a:r>
            <a:r>
              <a:rPr lang="en-US" sz="1600" b="1" dirty="0">
                <a:solidFill>
                  <a:srgbClr val="008000"/>
                </a:solidFill>
                <a:ea typeface="Comic Sans MS"/>
                <a:cs typeface="Calisto MT"/>
                <a:sym typeface="Comic Sans MS"/>
              </a:rPr>
              <a:t>) </a:t>
            </a:r>
            <a:r>
              <a:rPr lang="en-US" sz="1600" dirty="0">
                <a:ea typeface="Comic Sans MS"/>
                <a:cs typeface="Calisto MT"/>
                <a:sym typeface="Comic Sans MS"/>
              </a:rPr>
              <a:t>system</a:t>
            </a:r>
            <a:r>
              <a:rPr lang="en-US" sz="1600" b="1" dirty="0">
                <a:solidFill>
                  <a:srgbClr val="008000"/>
                </a:solidFill>
                <a:ea typeface="Comic Sans MS"/>
                <a:cs typeface="Calisto MT"/>
                <a:sym typeface="Comic Sans MS"/>
              </a:rPr>
              <a:t> </a:t>
            </a:r>
            <a:r>
              <a:rPr lang="en-US" sz="1600" dirty="0">
                <a:ea typeface="Comic Sans MS"/>
                <a:cs typeface="Calisto MT"/>
                <a:sym typeface="Comic Sans MS"/>
              </a:rPr>
              <a:t>call </a:t>
            </a:r>
            <a:r>
              <a:rPr lang="mr-IN" sz="1600" dirty="0" smtClean="0">
                <a:ea typeface="Comic Sans MS"/>
                <a:cs typeface="Calisto MT"/>
                <a:sym typeface="Comic Sans MS"/>
              </a:rPr>
              <a:t>–</a:t>
            </a:r>
            <a:r>
              <a:rPr lang="en-US" sz="1600" dirty="0">
                <a:ea typeface="Comic Sans MS"/>
                <a:cs typeface="Calisto MT"/>
                <a:sym typeface="Comic Sans MS"/>
              </a:rPr>
              <a:t> </a:t>
            </a:r>
            <a:r>
              <a:rPr lang="en-US" sz="1600" dirty="0" smtClean="0">
                <a:ea typeface="Comic Sans MS"/>
                <a:cs typeface="Calisto MT"/>
                <a:sym typeface="Comic Sans MS"/>
              </a:rPr>
              <a:t>where </a:t>
            </a:r>
            <a:r>
              <a:rPr lang="en-US" sz="1600" dirty="0" err="1">
                <a:ea typeface="Comic Sans MS"/>
                <a:cs typeface="Calisto MT"/>
                <a:sym typeface="Comic Sans MS"/>
              </a:rPr>
              <a:t>int</a:t>
            </a:r>
            <a:r>
              <a:rPr lang="en-US" sz="1600" dirty="0">
                <a:ea typeface="Comic Sans MS"/>
                <a:cs typeface="Calisto MT"/>
                <a:sym typeface="Comic Sans MS"/>
              </a:rPr>
              <a:t> </a:t>
            </a:r>
            <a:r>
              <a:rPr lang="en-US" sz="1600" dirty="0" err="1">
                <a:ea typeface="Comic Sans MS"/>
                <a:cs typeface="Calisto MT"/>
                <a:sym typeface="Comic Sans MS"/>
              </a:rPr>
              <a:t>fd</a:t>
            </a:r>
            <a:r>
              <a:rPr lang="en-US" sz="1600" dirty="0">
                <a:ea typeface="Comic Sans MS"/>
                <a:cs typeface="Calisto MT"/>
                <a:sym typeface="Comic Sans MS"/>
              </a:rPr>
              <a:t>[2]) creates a </a:t>
            </a:r>
            <a:r>
              <a:rPr lang="en-US" sz="1600" dirty="0" smtClean="0">
                <a:ea typeface="Comic Sans MS"/>
                <a:cs typeface="Calisto MT"/>
                <a:sym typeface="Comic Sans MS"/>
              </a:rPr>
              <a:t>pipe</a:t>
            </a:r>
          </a:p>
          <a:p>
            <a:pPr lvl="2"/>
            <a:r>
              <a:rPr lang="en-US" sz="1400" dirty="0" err="1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fd</a:t>
            </a:r>
            <a:r>
              <a:rPr lang="en-US" sz="1400" dirty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[0] </a:t>
            </a:r>
            <a:r>
              <a:rPr lang="en-US" sz="1400" dirty="0">
                <a:ea typeface="Comic Sans MS"/>
                <a:cs typeface="Calisto MT"/>
                <a:sym typeface="Comic Sans MS"/>
              </a:rPr>
              <a:t>is the </a:t>
            </a:r>
            <a:r>
              <a:rPr lang="en-US" sz="1400" dirty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read</a:t>
            </a:r>
            <a:r>
              <a:rPr lang="en-US" sz="1400" dirty="0">
                <a:ea typeface="Comic Sans MS"/>
                <a:cs typeface="Calisto MT"/>
                <a:sym typeface="Comic Sans MS"/>
              </a:rPr>
              <a:t> </a:t>
            </a:r>
            <a:r>
              <a:rPr lang="en-US" sz="1400" dirty="0" smtClean="0">
                <a:ea typeface="Comic Sans MS"/>
                <a:cs typeface="Calisto MT"/>
                <a:sym typeface="Comic Sans MS"/>
              </a:rPr>
              <a:t>end</a:t>
            </a:r>
          </a:p>
          <a:p>
            <a:pPr lvl="2"/>
            <a:r>
              <a:rPr lang="en-US" sz="1400" dirty="0" err="1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fd</a:t>
            </a:r>
            <a:r>
              <a:rPr lang="en-US" sz="1400" dirty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[1] </a:t>
            </a:r>
            <a:r>
              <a:rPr lang="en-US" sz="1400" dirty="0">
                <a:ea typeface="Comic Sans MS"/>
                <a:cs typeface="Calisto MT"/>
                <a:sym typeface="Comic Sans MS"/>
              </a:rPr>
              <a:t>is the </a:t>
            </a:r>
            <a:r>
              <a:rPr lang="en-US" sz="1400" dirty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write</a:t>
            </a:r>
            <a:r>
              <a:rPr lang="en-US" sz="1400" dirty="0">
                <a:ea typeface="Comic Sans MS"/>
                <a:cs typeface="Calisto MT"/>
                <a:sym typeface="Comic Sans MS"/>
              </a:rPr>
              <a:t> </a:t>
            </a:r>
            <a:r>
              <a:rPr lang="en-US" sz="1400" dirty="0" smtClean="0">
                <a:ea typeface="Comic Sans MS"/>
                <a:cs typeface="Calisto MT"/>
                <a:sym typeface="Comic Sans MS"/>
              </a:rPr>
              <a:t>end</a:t>
            </a:r>
          </a:p>
        </p:txBody>
      </p:sp>
      <p:pic>
        <p:nvPicPr>
          <p:cNvPr id="5" name="Shape 882"/>
          <p:cNvPicPr preferRelativeResize="0"/>
          <p:nvPr/>
        </p:nvPicPr>
        <p:blipFill rotWithShape="1">
          <a:blip r:embed="rId3">
            <a:alphaModFix/>
          </a:blip>
          <a:srcRect l="2570" t="13870" r="2346" b="8311"/>
          <a:stretch/>
        </p:blipFill>
        <p:spPr>
          <a:xfrm>
            <a:off x="1219200" y="5080001"/>
            <a:ext cx="6607628" cy="15026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272518" y="2466614"/>
            <a:ext cx="8589374" cy="244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q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Tx/>
              <a:buFont typeface="Wingdings" charset="2"/>
              <a:buChar char="§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Tx/>
              <a:buFont typeface="Courier New"/>
              <a:buChar char="o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v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 dirty="0">
                <a:ea typeface="Comic Sans MS"/>
                <a:cs typeface="Calisto MT"/>
                <a:sym typeface="Comic Sans MS"/>
              </a:rPr>
              <a:t>A parent creates a </a:t>
            </a:r>
            <a:r>
              <a:rPr lang="en-US" sz="2300" dirty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pipe</a:t>
            </a:r>
            <a:r>
              <a:rPr lang="en-US" sz="2300" dirty="0">
                <a:ea typeface="Comic Sans MS"/>
                <a:cs typeface="Calisto MT"/>
                <a:sym typeface="Comic Sans MS"/>
              </a:rPr>
              <a:t> and </a:t>
            </a:r>
            <a:r>
              <a:rPr lang="en-US" sz="2300" dirty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forks</a:t>
            </a:r>
            <a:r>
              <a:rPr lang="en-US" sz="2300" dirty="0">
                <a:ea typeface="Comic Sans MS"/>
                <a:cs typeface="Calisto MT"/>
                <a:sym typeface="Comic Sans MS"/>
              </a:rPr>
              <a:t> a </a:t>
            </a:r>
            <a:r>
              <a:rPr lang="en-US" sz="2300" dirty="0" smtClean="0">
                <a:ea typeface="Comic Sans MS"/>
                <a:cs typeface="Calisto MT"/>
                <a:sym typeface="Comic Sans MS"/>
              </a:rPr>
              <a:t>child</a:t>
            </a:r>
            <a:endParaRPr lang="en-US" sz="2300" dirty="0">
              <a:ea typeface="Comic Sans MS"/>
              <a:cs typeface="Calisto MT"/>
              <a:sym typeface="Comic Sans MS"/>
            </a:endParaRPr>
          </a:p>
          <a:p>
            <a:r>
              <a:rPr lang="en-US" sz="2300" dirty="0">
                <a:ea typeface="Comic Sans MS"/>
                <a:cs typeface="Calisto MT"/>
                <a:sym typeface="Comic Sans MS"/>
              </a:rPr>
              <a:t>The child </a:t>
            </a:r>
            <a:r>
              <a:rPr lang="en-US" sz="2300" dirty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inherits</a:t>
            </a:r>
            <a:r>
              <a:rPr lang="en-US" sz="2300" dirty="0">
                <a:ea typeface="Comic Sans MS"/>
                <a:cs typeface="Calisto MT"/>
                <a:sym typeface="Comic Sans MS"/>
              </a:rPr>
              <a:t> the pipe because pipes are treated as files (</a:t>
            </a:r>
            <a:r>
              <a:rPr lang="en-US" sz="2300" dirty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recall: </a:t>
            </a:r>
            <a:r>
              <a:rPr lang="en-US" sz="2300" dirty="0">
                <a:ea typeface="Comic Sans MS"/>
                <a:cs typeface="Calisto MT"/>
                <a:sym typeface="Comic Sans MS"/>
              </a:rPr>
              <a:t>child inherits the state of files of </a:t>
            </a:r>
            <a:r>
              <a:rPr lang="en-US" sz="2300" dirty="0" smtClean="0">
                <a:ea typeface="Comic Sans MS"/>
                <a:cs typeface="Calisto MT"/>
                <a:sym typeface="Comic Sans MS"/>
              </a:rPr>
              <a:t>its parent)</a:t>
            </a:r>
          </a:p>
          <a:p>
            <a:pPr lvl="1"/>
            <a:r>
              <a:rPr lang="en-US" sz="2100" dirty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Example: </a:t>
            </a:r>
            <a:r>
              <a:rPr lang="en-US" sz="2100" dirty="0">
                <a:ea typeface="Comic Sans MS"/>
                <a:cs typeface="Calisto MT"/>
                <a:sym typeface="Comic Sans MS"/>
              </a:rPr>
              <a:t>if the file is opened in the parent at time of forking, then same file will also be opened in the newly created </a:t>
            </a:r>
            <a:r>
              <a:rPr lang="en-US" sz="2100" dirty="0" smtClean="0">
                <a:ea typeface="Comic Sans MS"/>
                <a:cs typeface="Calisto MT"/>
                <a:sym typeface="Comic Sans MS"/>
              </a:rPr>
              <a:t>child</a:t>
            </a:r>
            <a:endParaRPr lang="en-US" sz="1900" dirty="0" smtClean="0">
              <a:ea typeface="Comic Sans MS"/>
              <a:cs typeface="Calisto MT"/>
              <a:sym typeface="Comic Sans MS"/>
            </a:endParaRPr>
          </a:p>
          <a:p>
            <a:r>
              <a:rPr lang="en-US" sz="2300" dirty="0">
                <a:ea typeface="Comic Sans MS"/>
                <a:cs typeface="Calisto MT"/>
                <a:sym typeface="Comic Sans MS"/>
              </a:rPr>
              <a:t>Parent and child should close the </a:t>
            </a:r>
            <a:r>
              <a:rPr lang="en-US" sz="2300" dirty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unused</a:t>
            </a:r>
            <a:r>
              <a:rPr lang="en-US" sz="2300" dirty="0">
                <a:ea typeface="Comic Sans MS"/>
                <a:cs typeface="Calisto MT"/>
                <a:sym typeface="Comic Sans MS"/>
              </a:rPr>
              <a:t> ends of the </a:t>
            </a:r>
            <a:r>
              <a:rPr lang="en-US" sz="2300" dirty="0" smtClean="0">
                <a:ea typeface="Comic Sans MS"/>
                <a:cs typeface="Calisto MT"/>
                <a:sym typeface="Comic Sans MS"/>
              </a:rPr>
              <a:t>pipe</a:t>
            </a:r>
          </a:p>
          <a:p>
            <a:r>
              <a:rPr lang="en-US" sz="2300" dirty="0">
                <a:ea typeface="ＭＳ Ｐゴシック" charset="0"/>
                <a:cs typeface="ＭＳ Ｐゴシック" charset="0"/>
              </a:rPr>
              <a:t>Windows calls these </a:t>
            </a:r>
            <a:r>
              <a:rPr lang="en-US" sz="2300" i="1" dirty="0">
                <a:solidFill>
                  <a:srgbClr val="0000FF"/>
                </a:solidFill>
                <a:ea typeface="ＭＳ Ｐゴシック" charset="0"/>
                <a:cs typeface="ＭＳ Ｐゴシック" charset="0"/>
              </a:rPr>
              <a:t>anonymous pipes</a:t>
            </a:r>
            <a:endParaRPr lang="en-US" sz="2300" i="1" dirty="0" smtClean="0">
              <a:ea typeface="Comic Sans MS"/>
              <a:cs typeface="Calisto MT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39446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42527" y="6493313"/>
            <a:ext cx="338667" cy="249591"/>
          </a:xfrm>
        </p:spPr>
        <p:txBody>
          <a:bodyPr/>
          <a:lstStyle/>
          <a:p>
            <a:fld id="{72AFE102-A273-8544-BB2F-FAAE6DB0274C}" type="slidenum">
              <a:rPr lang="en-US" sz="700" smtClean="0"/>
              <a:pPr/>
              <a:t>8</a:t>
            </a:fld>
            <a:endParaRPr lang="en-US" sz="700" dirty="0"/>
          </a:p>
        </p:txBody>
      </p:sp>
      <p:sp>
        <p:nvSpPr>
          <p:cNvPr id="3" name="Shape 894"/>
          <p:cNvSpPr txBox="1"/>
          <p:nvPr/>
        </p:nvSpPr>
        <p:spPr>
          <a:xfrm>
            <a:off x="304800" y="621066"/>
            <a:ext cx="3733800" cy="587004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325" tIns="45650" rIns="91325" bIns="45650" anchor="t" anchorCtr="0">
            <a:noAutofit/>
          </a:bodyPr>
          <a:lstStyle/>
          <a:p>
            <a:pPr marL="311085" marR="0" lvl="0" indent="-31108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#include &lt;sys/</a:t>
            </a:r>
            <a:r>
              <a:rPr lang="en-US" sz="1400" dirty="0" err="1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types.h</a:t>
            </a: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&gt;</a:t>
            </a:r>
            <a:endParaRPr dirty="0">
              <a:latin typeface="Calisto MT"/>
              <a:cs typeface="Calisto MT"/>
            </a:endParaRPr>
          </a:p>
          <a:p>
            <a:pPr marL="311085" marR="0" lvl="0" indent="-31108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#include &lt;</a:t>
            </a:r>
            <a:r>
              <a:rPr lang="en-US" sz="1400" dirty="0" err="1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stdio.h</a:t>
            </a: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&gt;</a:t>
            </a:r>
            <a:endParaRPr dirty="0">
              <a:latin typeface="Calisto MT"/>
              <a:cs typeface="Calisto MT"/>
            </a:endParaRPr>
          </a:p>
          <a:p>
            <a:pPr marL="311085" marR="0" lvl="0" indent="-31108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#include &lt;</a:t>
            </a:r>
            <a:r>
              <a:rPr lang="en-US" sz="1400" dirty="0" err="1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string.h</a:t>
            </a: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&gt;</a:t>
            </a:r>
            <a:endParaRPr dirty="0">
              <a:latin typeface="Calisto MT"/>
              <a:cs typeface="Calisto MT"/>
            </a:endParaRPr>
          </a:p>
          <a:p>
            <a:pPr marL="311085" marR="0" lvl="0" indent="-31108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#include &lt;</a:t>
            </a:r>
            <a:r>
              <a:rPr lang="en-US" sz="1400" dirty="0" err="1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unistd.h</a:t>
            </a: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&gt;</a:t>
            </a:r>
            <a:endParaRPr dirty="0">
              <a:latin typeface="Calisto MT"/>
              <a:cs typeface="Calisto MT"/>
            </a:endParaRPr>
          </a:p>
          <a:p>
            <a:pPr marL="311085" marR="0" lvl="0" indent="-31108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dirty="0">
              <a:solidFill>
                <a:srgbClr val="000000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marL="311085" marR="0" lvl="0" indent="-31108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#define BUFFER_SIZE 25</a:t>
            </a:r>
            <a:endParaRPr dirty="0">
              <a:latin typeface="Calisto MT"/>
              <a:cs typeface="Calisto MT"/>
            </a:endParaRPr>
          </a:p>
          <a:p>
            <a:pPr marL="311085" marR="0" lvl="0" indent="-31108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#define READ_END 0</a:t>
            </a:r>
            <a:endParaRPr dirty="0">
              <a:latin typeface="Calisto MT"/>
              <a:cs typeface="Calisto MT"/>
            </a:endParaRPr>
          </a:p>
          <a:p>
            <a:pPr marL="311085" marR="0" lvl="0" indent="-31108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#define WRITE_END 1</a:t>
            </a:r>
            <a:endParaRPr dirty="0">
              <a:latin typeface="Calisto MT"/>
              <a:cs typeface="Calisto MT"/>
            </a:endParaRPr>
          </a:p>
          <a:p>
            <a:pPr marL="311085" marR="0" lvl="0" indent="-31108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dirty="0" err="1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 main( void )</a:t>
            </a:r>
            <a:endParaRPr dirty="0">
              <a:latin typeface="Calisto MT"/>
              <a:cs typeface="Calisto MT"/>
            </a:endParaRPr>
          </a:p>
          <a:p>
            <a:pPr marL="311085" marR="0" lvl="0" indent="-31108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{ </a:t>
            </a:r>
            <a:endParaRPr dirty="0">
              <a:latin typeface="Calisto MT"/>
              <a:cs typeface="Calisto MT"/>
            </a:endParaRPr>
          </a:p>
          <a:p>
            <a:pPr marL="311085" marR="0" lvl="0" indent="-311085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rPr lang="en-US" sz="1400" dirty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      char</a:t>
            </a: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write_msg</a:t>
            </a: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[BUFFER_SIZE] = “Greetings”;  </a:t>
            </a:r>
            <a:endParaRPr dirty="0">
              <a:latin typeface="Calisto MT"/>
              <a:cs typeface="Calisto MT"/>
            </a:endParaRPr>
          </a:p>
          <a:p>
            <a:pPr marL="311085" marR="0" lvl="0" indent="-311085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rPr lang="en-US" sz="1400" dirty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      char</a:t>
            </a: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read_msg</a:t>
            </a: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[BUFFER_SIZE];</a:t>
            </a:r>
            <a:endParaRPr dirty="0">
              <a:latin typeface="Calisto MT"/>
              <a:cs typeface="Calisto MT"/>
            </a:endParaRPr>
          </a:p>
          <a:p>
            <a:pPr marL="311085" marR="0" lvl="0" indent="-311085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rPr lang="en-US" sz="1400" dirty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      </a:t>
            </a:r>
            <a:r>
              <a:rPr lang="en-US" sz="1400" dirty="0" err="1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int</a:t>
            </a:r>
            <a:r>
              <a:rPr lang="en-US" sz="1400" dirty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fd</a:t>
            </a: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[2];                                   </a:t>
            </a:r>
            <a:r>
              <a:rPr lang="en-US" sz="1600" b="1" dirty="0">
                <a:solidFill>
                  <a:srgbClr val="FF0000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endParaRPr dirty="0">
              <a:latin typeface="Calisto MT"/>
              <a:cs typeface="Calisto MT"/>
            </a:endParaRPr>
          </a:p>
          <a:p>
            <a:pPr marL="311085" marR="0" lvl="0" indent="-311085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rPr lang="en-US" sz="1400" dirty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      </a:t>
            </a:r>
            <a:r>
              <a:rPr lang="en-US" sz="1400" dirty="0" err="1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pid_t</a:t>
            </a:r>
            <a:r>
              <a:rPr lang="en-US" sz="1400" dirty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pid</a:t>
            </a: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;</a:t>
            </a:r>
            <a:endParaRPr dirty="0">
              <a:latin typeface="Calisto MT"/>
              <a:cs typeface="Calisto MT"/>
            </a:endParaRPr>
          </a:p>
          <a:p>
            <a:pPr marL="311085" marR="0" lvl="0" indent="-31108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	</a:t>
            </a:r>
            <a:endParaRPr dirty="0">
              <a:latin typeface="Calisto MT"/>
              <a:cs typeface="Calisto MT"/>
            </a:endParaRPr>
          </a:p>
          <a:p>
            <a:pPr marL="311085" marR="0" lvl="0" indent="-311085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	</a:t>
            </a:r>
            <a:r>
              <a:rPr lang="en-US" sz="1400" dirty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/</a:t>
            </a:r>
            <a:r>
              <a:rPr lang="en-US" sz="1400" dirty="0" smtClean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* create </a:t>
            </a:r>
            <a:r>
              <a:rPr lang="en-US" sz="1400" dirty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pipe */</a:t>
            </a:r>
            <a:endParaRPr dirty="0">
              <a:solidFill>
                <a:srgbClr val="008000"/>
              </a:solidFill>
              <a:latin typeface="Calisto MT"/>
              <a:cs typeface="Calisto MT"/>
            </a:endParaRPr>
          </a:p>
          <a:p>
            <a:pPr marL="311085" marR="0" lvl="0" indent="-311085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	</a:t>
            </a:r>
            <a:r>
              <a:rPr lang="en-US" sz="1400" dirty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 (</a:t>
            </a:r>
            <a:r>
              <a:rPr lang="en-US" sz="1400" b="1" i="1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pipe</a:t>
            </a: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fd</a:t>
            </a: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) == </a:t>
            </a:r>
            <a:r>
              <a:rPr lang="en-US" sz="1400" dirty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-1</a:t>
            </a: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) {</a:t>
            </a:r>
            <a:endParaRPr dirty="0">
              <a:latin typeface="Calisto MT"/>
              <a:cs typeface="Calisto MT"/>
            </a:endParaRPr>
          </a:p>
          <a:p>
            <a:pPr marL="311085" marR="0" lvl="0" indent="-311085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		</a:t>
            </a:r>
            <a:r>
              <a:rPr lang="en-US" sz="1400" dirty="0" err="1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fprintf</a:t>
            </a: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stderr</a:t>
            </a: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, "Pipe failed.\n");</a:t>
            </a:r>
            <a:endParaRPr dirty="0">
              <a:latin typeface="Calisto MT"/>
              <a:cs typeface="Calisto MT"/>
            </a:endParaRPr>
          </a:p>
          <a:p>
            <a:pPr marL="311085" marR="0" lvl="0" indent="-311085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		</a:t>
            </a:r>
            <a:r>
              <a:rPr lang="en-US" sz="1400" dirty="0" smtClean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return</a:t>
            </a:r>
            <a:r>
              <a:rPr lang="en-US" sz="1400" dirty="0" smtClean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;</a:t>
            </a:r>
            <a:endParaRPr dirty="0">
              <a:latin typeface="Calisto MT"/>
              <a:cs typeface="Calisto MT"/>
            </a:endParaRPr>
          </a:p>
          <a:p>
            <a:pPr marL="311085" marR="0" lvl="0" indent="-311085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	}</a:t>
            </a:r>
            <a:endParaRPr dirty="0">
              <a:latin typeface="Calisto MT"/>
              <a:cs typeface="Calisto MT"/>
            </a:endParaRPr>
          </a:p>
          <a:p>
            <a:pPr marL="311085" marR="0" lvl="0" indent="-311085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	</a:t>
            </a:r>
            <a:endParaRPr lang="en-US" sz="1400" dirty="0" smtClean="0">
              <a:solidFill>
                <a:srgbClr val="000000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marL="311085" marR="0" lvl="0" indent="-311085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     </a:t>
            </a:r>
            <a:r>
              <a:rPr lang="en-US" sz="1400" dirty="0" smtClean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/</a:t>
            </a:r>
            <a:r>
              <a:rPr lang="en-US" sz="1400" dirty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* fork a child process */</a:t>
            </a:r>
            <a:endParaRPr dirty="0">
              <a:solidFill>
                <a:srgbClr val="008000"/>
              </a:solidFill>
              <a:latin typeface="Calisto MT"/>
              <a:cs typeface="Calisto MT"/>
            </a:endParaRPr>
          </a:p>
          <a:p>
            <a:pPr marL="311085" marR="0" lvl="0" indent="-311085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pid</a:t>
            </a:r>
            <a:r>
              <a:rPr lang="en-US" sz="14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 = fork();</a:t>
            </a:r>
            <a:endParaRPr dirty="0">
              <a:latin typeface="Calisto MT"/>
              <a:cs typeface="Calisto MT"/>
            </a:endParaRPr>
          </a:p>
        </p:txBody>
      </p:sp>
      <p:sp>
        <p:nvSpPr>
          <p:cNvPr id="4" name="Shape 895"/>
          <p:cNvSpPr txBox="1"/>
          <p:nvPr/>
        </p:nvSpPr>
        <p:spPr>
          <a:xfrm>
            <a:off x="4176889" y="621065"/>
            <a:ext cx="4649085" cy="5870047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1400" dirty="0" smtClean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  if 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pid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&lt; </a:t>
            </a:r>
            <a:r>
              <a:rPr lang="en-US" sz="1400" dirty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0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) </a:t>
            </a:r>
            <a:r>
              <a:rPr lang="en-US" sz="1400" dirty="0">
                <a:solidFill>
                  <a:srgbClr val="004C26"/>
                </a:solidFill>
                <a:latin typeface="Calisto MT"/>
                <a:ea typeface="Comic Sans MS"/>
                <a:cs typeface="Calisto MT"/>
                <a:sym typeface="Comic Sans MS"/>
              </a:rPr>
              <a:t>{ /* error occurred */</a:t>
            </a:r>
            <a:endParaRPr dirty="0">
              <a:latin typeface="Calisto MT"/>
              <a:cs typeface="Calisto M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11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     </a:t>
            </a:r>
            <a:r>
              <a:rPr lang="en-US" sz="1400" dirty="0" err="1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fprintf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stderr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, "Fork Failed\n");</a:t>
            </a:r>
            <a:endParaRPr dirty="0">
              <a:latin typeface="Calisto MT"/>
              <a:cs typeface="Calisto M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      return</a:t>
            </a:r>
            <a:r>
              <a:rPr lang="en-US" sz="14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1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;</a:t>
            </a:r>
            <a:endParaRPr dirty="0">
              <a:latin typeface="Calisto MT"/>
              <a:cs typeface="Calisto M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  }</a:t>
            </a:r>
            <a:endParaRPr sz="14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   else </a:t>
            </a:r>
            <a:r>
              <a:rPr lang="en-US" sz="1400" dirty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if 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pid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&gt; 0) { </a:t>
            </a:r>
            <a:r>
              <a:rPr lang="en-US" sz="1400" dirty="0">
                <a:solidFill>
                  <a:srgbClr val="004C26"/>
                </a:solidFill>
                <a:latin typeface="Calisto MT"/>
                <a:ea typeface="Comic Sans MS"/>
                <a:cs typeface="Calisto MT"/>
                <a:sym typeface="Comic Sans MS"/>
              </a:rPr>
              <a:t>/* parent process */</a:t>
            </a:r>
            <a:endParaRPr dirty="0">
              <a:latin typeface="Calisto MT"/>
              <a:cs typeface="Calisto M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14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    close 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fd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[READ_END]);</a:t>
            </a:r>
            <a:endParaRPr dirty="0">
              <a:latin typeface="Calisto MT"/>
              <a:cs typeface="Calisto M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14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    write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fd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[WRITE_END], </a:t>
            </a:r>
            <a:r>
              <a:rPr lang="en-US" sz="1400" dirty="0" err="1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write_msg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, </a:t>
            </a:r>
            <a:endParaRPr lang="en-US" sz="1400" dirty="0" smtClean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14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             </a:t>
            </a:r>
            <a:r>
              <a:rPr lang="en-US" sz="1400" dirty="0" err="1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strlen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write_msg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)+</a:t>
            </a:r>
            <a:r>
              <a:rPr lang="en-US" sz="1400" dirty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1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);</a:t>
            </a:r>
            <a:endParaRPr dirty="0">
              <a:latin typeface="Calisto MT"/>
              <a:cs typeface="Calisto M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14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    close 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fd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[WRITE_END]);</a:t>
            </a:r>
            <a:endParaRPr dirty="0">
              <a:latin typeface="Calisto MT"/>
              <a:cs typeface="Calisto M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14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    wait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NULL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);   </a:t>
            </a:r>
            <a:r>
              <a:rPr lang="en-US" sz="1400" dirty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/</a:t>
            </a:r>
            <a:r>
              <a:rPr lang="en-US" sz="1400" dirty="0" smtClean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/ Wait </a:t>
            </a:r>
            <a:r>
              <a:rPr lang="en-US" sz="1400" dirty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for the child</a:t>
            </a:r>
            <a:endParaRPr sz="1400" dirty="0">
              <a:solidFill>
                <a:srgbClr val="008000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  }</a:t>
            </a:r>
            <a:endParaRPr dirty="0">
              <a:latin typeface="Calisto MT"/>
              <a:cs typeface="Calisto M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   else</a:t>
            </a:r>
            <a:r>
              <a:rPr lang="en-US" sz="14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{ </a:t>
            </a:r>
            <a:r>
              <a:rPr lang="en-US" sz="1400" dirty="0">
                <a:solidFill>
                  <a:srgbClr val="004C26"/>
                </a:solidFill>
                <a:latin typeface="Calisto MT"/>
                <a:ea typeface="Comic Sans MS"/>
                <a:cs typeface="Calisto MT"/>
                <a:sym typeface="Comic Sans MS"/>
              </a:rPr>
              <a:t>/* child process */</a:t>
            </a:r>
            <a:endParaRPr dirty="0">
              <a:latin typeface="Calisto MT"/>
              <a:cs typeface="Calisto M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     close 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fd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[WRITE_END]);</a:t>
            </a:r>
            <a:endParaRPr dirty="0">
              <a:latin typeface="Calisto MT"/>
              <a:cs typeface="Calisto M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14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   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14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    read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fd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[READ_END], </a:t>
            </a:r>
            <a:r>
              <a:rPr lang="en-US" sz="1400" dirty="0" err="1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read_msg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,  BUFFER_SIZE);</a:t>
            </a:r>
            <a:endParaRPr dirty="0">
              <a:latin typeface="Calisto MT"/>
              <a:cs typeface="Calisto M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14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    </a:t>
            </a:r>
            <a:r>
              <a:rPr lang="en-US" sz="1400" dirty="0" err="1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printf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("Read from pipe: %s \n", </a:t>
            </a:r>
            <a:r>
              <a:rPr lang="en-US" sz="1400" dirty="0" err="1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read_msg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);</a:t>
            </a:r>
            <a:endParaRPr dirty="0">
              <a:latin typeface="Calisto MT"/>
              <a:cs typeface="Calisto M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14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    close 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fd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[READ_END]);</a:t>
            </a:r>
            <a:endParaRPr dirty="0">
              <a:latin typeface="Calisto MT"/>
              <a:cs typeface="Calisto M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  }</a:t>
            </a:r>
            <a:endParaRPr sz="14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14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 </a:t>
            </a:r>
            <a:r>
              <a:rPr lang="en-US" sz="1400" dirty="0" smtClean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return</a:t>
            </a:r>
            <a:r>
              <a:rPr lang="en-US" sz="14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0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;         </a:t>
            </a:r>
            <a:endParaRPr dirty="0">
              <a:latin typeface="Calisto MT"/>
              <a:cs typeface="Calisto M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} </a:t>
            </a:r>
            <a:endParaRPr dirty="0">
              <a:latin typeface="Calisto MT"/>
              <a:cs typeface="Calisto M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2111" y="4162777"/>
            <a:ext cx="2935111" cy="1227667"/>
          </a:xfrm>
          <a:prstGeom prst="rect">
            <a:avLst/>
          </a:prstGeom>
          <a:noFill/>
          <a:ln w="9525" cmpd="sng">
            <a:solidFill>
              <a:srgbClr val="0000FF"/>
            </a:solidFill>
            <a:prstDash val="lg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04180" y="254001"/>
            <a:ext cx="3135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IPC </a:t>
            </a:r>
            <a:r>
              <a:rPr lang="en-US" sz="2000" b="1" i="1" dirty="0" smtClean="0"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Pipe Code Example</a:t>
            </a:r>
            <a:endParaRPr lang="en-US" sz="2000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439453" y="1892223"/>
            <a:ext cx="2296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// close unused end of pipe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91853" y="2566734"/>
            <a:ext cx="1374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// write to pipe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29652" y="2943578"/>
            <a:ext cx="2141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// close write end of pipe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93076" y="4247443"/>
            <a:ext cx="2296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// close unused end of pipe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72365" y="4666468"/>
            <a:ext cx="1533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// read from pipe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78965" y="5523090"/>
            <a:ext cx="1448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// close the pipe</a:t>
            </a:r>
            <a:endParaRPr lang="en-US" sz="14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24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000" fill="hold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000" fill="hold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pital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44914</TotalTime>
  <Words>3839</Words>
  <Application>Microsoft Office PowerPoint</Application>
  <PresentationFormat>On-screen Show (4:3)</PresentationFormat>
  <Paragraphs>590</Paragraphs>
  <Slides>51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5" baseType="lpstr">
      <vt:lpstr>MS Gothic</vt:lpstr>
      <vt:lpstr>MS PGothic</vt:lpstr>
      <vt:lpstr>MS PGothic</vt:lpstr>
      <vt:lpstr>Arial</vt:lpstr>
      <vt:lpstr>Brush Script MT</vt:lpstr>
      <vt:lpstr>Calibri</vt:lpstr>
      <vt:lpstr>Calisto MT</vt:lpstr>
      <vt:lpstr>Comic Sans MS</vt:lpstr>
      <vt:lpstr>Courier New</vt:lpstr>
      <vt:lpstr>Helvetica</vt:lpstr>
      <vt:lpstr>Mangal</vt:lpstr>
      <vt:lpstr>Monotype Sorts</vt:lpstr>
      <vt:lpstr>Wingdings</vt:lpstr>
      <vt:lpstr>Capital</vt:lpstr>
      <vt:lpstr>CPSC 351</vt:lpstr>
      <vt:lpstr>Message Passing - Windows</vt:lpstr>
      <vt:lpstr>Windows IPC Systems Example</vt:lpstr>
      <vt:lpstr>Communications in Client-Server Systems</vt:lpstr>
      <vt:lpstr>Sockets</vt:lpstr>
      <vt:lpstr>Pipes</vt:lpstr>
      <vt:lpstr>Pipes</vt:lpstr>
      <vt:lpstr>Ordinary Pipes</vt:lpstr>
      <vt:lpstr>PowerPoint Presentation</vt:lpstr>
      <vt:lpstr>Named Pipes</vt:lpstr>
      <vt:lpstr>Remote Procedure Calls</vt:lpstr>
      <vt:lpstr>Remote Procedure Calls (RPC)</vt:lpstr>
      <vt:lpstr>Execution of RPC</vt:lpstr>
      <vt:lpstr>Chapter 4 Threads</vt:lpstr>
      <vt:lpstr>Agenda</vt:lpstr>
      <vt:lpstr>Multithreading</vt:lpstr>
      <vt:lpstr>What is a Thread?</vt:lpstr>
      <vt:lpstr>PowerPoint Presentation</vt:lpstr>
      <vt:lpstr>Single-threaded and Multithreaded Processes</vt:lpstr>
      <vt:lpstr>Why Multithread?</vt:lpstr>
      <vt:lpstr>Multithreaded Server Architecture</vt:lpstr>
      <vt:lpstr>Benefits of Multithreading</vt:lpstr>
      <vt:lpstr>Multicore Programming</vt:lpstr>
      <vt:lpstr>Multicore Programming (2)</vt:lpstr>
      <vt:lpstr>Multicore Programming (3)</vt:lpstr>
      <vt:lpstr>Multithreading Models</vt:lpstr>
      <vt:lpstr>Many-to-One Multithreading Model</vt:lpstr>
      <vt:lpstr>One-to-One Multithreading Model</vt:lpstr>
      <vt:lpstr>Many-to-Many Multithreading Model</vt:lpstr>
      <vt:lpstr>Multithreading Models Comparison</vt:lpstr>
      <vt:lpstr>Thread Libraries</vt:lpstr>
      <vt:lpstr>Thread Libraries</vt:lpstr>
      <vt:lpstr>Pthreads Library</vt:lpstr>
      <vt:lpstr>Pthreads Example </vt:lpstr>
      <vt:lpstr>Pthreads Code for Joining 10 Threads</vt:lpstr>
      <vt:lpstr>Thread Libraries: Windows and Java</vt:lpstr>
      <vt:lpstr>Implicit Threading</vt:lpstr>
      <vt:lpstr>Implicit Threading</vt:lpstr>
      <vt:lpstr>Thread Pools</vt:lpstr>
      <vt:lpstr>OpenMP</vt:lpstr>
      <vt:lpstr>Thread Issues</vt:lpstr>
      <vt:lpstr>fork() and exec() System Calls</vt:lpstr>
      <vt:lpstr>Signal Handling</vt:lpstr>
      <vt:lpstr>Signal Handling (cont)</vt:lpstr>
      <vt:lpstr>Thread Cancellation</vt:lpstr>
      <vt:lpstr>Thread Cancellation (cont)</vt:lpstr>
      <vt:lpstr>Thread-Specific Data</vt:lpstr>
      <vt:lpstr>Scheduler Activations</vt:lpstr>
      <vt:lpstr>Thread Example</vt:lpstr>
      <vt:lpstr>Linux Operating System Example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Object-Oriented Analysis and Design Iterative and Agile Process </dc:title>
  <dc:creator>Gina Ackerman</dc:creator>
  <cp:lastModifiedBy>Gina Ackerman</cp:lastModifiedBy>
  <cp:revision>1049</cp:revision>
  <dcterms:created xsi:type="dcterms:W3CDTF">2015-01-12T05:55:10Z</dcterms:created>
  <dcterms:modified xsi:type="dcterms:W3CDTF">2018-02-10T05:03:49Z</dcterms:modified>
</cp:coreProperties>
</file>